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10287000" cy="18288000"/>
  <p:embeddedFontLst>
    <p:embeddedFont>
      <p:font typeface="Do Hyeon" panose="020B0600000101010101" charset="-127"/>
      <p:regular r:id="rId39"/>
    </p:embeddedFont>
    <p:embeddedFont>
      <p:font typeface="Jua" panose="020B0600000101010101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omic Sans MS" panose="030F0702030302020204" pitchFamily="66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jLIMt/cEBEE7p5Xm08l1t6wXTt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5B3D76-22ED-4805-B73B-666B58040AEC}">
  <a:tblStyle styleId="{465B3D76-22ED-4805-B73B-666B58040A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42" y="5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3281004c6_1_7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3281004c6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359e78eaa_1_59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2359e78eaa_1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3281004c6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23281004c6_1_20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38a53e946_2_3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238a53e946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35b0cd7cb_7_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1235b0cd7cb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38a53e946_1_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1238a53e946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38a53e946_2_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238a53e94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3d8e89924_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f3d8e8992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238a53e946_1_3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1238a53e946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38a53e946_12_3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1238a53e946_1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470948f7b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12470948f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470948f7b_0_6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12470948f7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470948f7b_0_3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2470948f7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238a53e946_2_28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g1238a53e946_2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3281004c6_1_9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123281004c6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2359e78eaa_1_44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g12359e78eaa_1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2359e78eaa_1_2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12359e78eaa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23f08093d4_0_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123f08093d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23f0809845_0_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123f080984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359e78eaa_1_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2359e78ea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23281004c6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23281004c6_1_20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2359e78eaa_1_24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g12359e78eaa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23281004c6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123281004c6_1_20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2359e78eaa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2359e78eaa_1_3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2359e78eaa_1_3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g12359e78eaa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2359e78eaa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2359e78eaa_1_5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2359e78eaa_1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2359e78eaa_1_57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3281004c6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3281004c6_1_19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3281004c6_1_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3281004c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359e78eaa_1_10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2359e78eaa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3281004c6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3281004c6_1_16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19def10d7_0_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219def10d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359e78eaa_1_201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g12359e78eaa_1_201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g12359e78eaa_1_20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2359e78eaa_1_236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g12359e78eaa_1_236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12359e78eaa_1_23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2359e78eaa_1_24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2359e78eaa_1_205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g12359e78eaa_1_20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2359e78eaa_1_208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12359e78eaa_1_208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g12359e78eaa_1_20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2359e78eaa_1_212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12359e78eaa_1_212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g12359e78eaa_1_212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g12359e78eaa_1_2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2359e78eaa_1_21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12359e78eaa_1_21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2359e78eaa_1_220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g12359e78eaa_1_220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g12359e78eaa_1_22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2359e78eaa_1_224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g12359e78eaa_1_22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359e78eaa_1_227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12359e78eaa_1_227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g12359e78eaa_1_227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g12359e78eaa_1_227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g12359e78eaa_1_22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2359e78eaa_1_233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12359e78eaa_1_23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2359e78eaa_1_197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12359e78eaa_1_197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12359e78eaa_1_19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56.png"/><Relationship Id="rId5" Type="http://schemas.openxmlformats.org/officeDocument/2006/relationships/image" Target="../media/image24.png"/><Relationship Id="rId10" Type="http://schemas.openxmlformats.org/officeDocument/2006/relationships/image" Target="../media/image55.png"/><Relationship Id="rId4" Type="http://schemas.openxmlformats.org/officeDocument/2006/relationships/image" Target="../media/image23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59.png"/><Relationship Id="rId5" Type="http://schemas.openxmlformats.org/officeDocument/2006/relationships/image" Target="../media/image20.png"/><Relationship Id="rId10" Type="http://schemas.openxmlformats.org/officeDocument/2006/relationships/image" Target="../media/image58.png"/><Relationship Id="rId4" Type="http://schemas.openxmlformats.org/officeDocument/2006/relationships/image" Target="../media/image9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48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8.png"/><Relationship Id="rId4" Type="http://schemas.openxmlformats.org/officeDocument/2006/relationships/image" Target="../media/image20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9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48.png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48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64C7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940000">
            <a:off x="9470708" y="7019763"/>
            <a:ext cx="2171956" cy="209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0113955" y="2213047"/>
            <a:ext cx="10424443" cy="59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5257" y="771262"/>
            <a:ext cx="10672665" cy="3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5257" y="1743914"/>
            <a:ext cx="10672665" cy="3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7920000">
            <a:off x="16147588" y="2685893"/>
            <a:ext cx="938153" cy="81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4260000">
            <a:off x="16523824" y="-184757"/>
            <a:ext cx="2171956" cy="20937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/>
        </p:nvSpPr>
        <p:spPr>
          <a:xfrm>
            <a:off x="1085950" y="991475"/>
            <a:ext cx="514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마무리! 아름답게 끝내보자!</a:t>
            </a:r>
            <a:endParaRPr sz="25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1184675" y="2076275"/>
            <a:ext cx="8055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푸드 헬스케어 웹서비스</a:t>
            </a:r>
            <a:endParaRPr sz="5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0275" y="5548152"/>
            <a:ext cx="4382576" cy="42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89751" y="1465053"/>
            <a:ext cx="3388150" cy="34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70278" y="1781050"/>
            <a:ext cx="11249347" cy="915657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7161600" y="9224825"/>
            <a:ext cx="396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No.1 주식회사 BAPPU</a:t>
            </a:r>
            <a:endParaRPr sz="3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123281004c6_1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94217" y="1047170"/>
            <a:ext cx="1919514" cy="29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23281004c6_1_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23281004c6_1_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156730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23281004c6_1_72"/>
          <p:cNvSpPr txBox="1"/>
          <p:nvPr/>
        </p:nvSpPr>
        <p:spPr>
          <a:xfrm>
            <a:off x="943725" y="847625"/>
            <a:ext cx="422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3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나. </a:t>
            </a:r>
            <a:r>
              <a:rPr lang="en-US" sz="3500" spc="-3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화면</a:t>
            </a:r>
            <a:r>
              <a:rPr lang="en-US" sz="3500" spc="-3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3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구성도</a:t>
            </a:r>
            <a:endParaRPr sz="3500" spc="-30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60" name="Google Shape;360;g123281004c6_1_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075" y="2038325"/>
            <a:ext cx="16310925" cy="78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23281004c6_1_72"/>
          <p:cNvPicPr preferRelativeResize="0"/>
          <p:nvPr/>
        </p:nvPicPr>
        <p:blipFill rotWithShape="1">
          <a:blip r:embed="rId6">
            <a:alphaModFix/>
          </a:blip>
          <a:srcRect l="13359" t="17889" r="10559" b="21467"/>
          <a:stretch/>
        </p:blipFill>
        <p:spPr>
          <a:xfrm>
            <a:off x="1183025" y="2344025"/>
            <a:ext cx="3222725" cy="33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23281004c6_1_72"/>
          <p:cNvPicPr preferRelativeResize="0"/>
          <p:nvPr/>
        </p:nvPicPr>
        <p:blipFill rotWithShape="1">
          <a:blip r:embed="rId7">
            <a:alphaModFix/>
          </a:blip>
          <a:srcRect l="5525" r="5640"/>
          <a:stretch/>
        </p:blipFill>
        <p:spPr>
          <a:xfrm>
            <a:off x="1742150" y="5847500"/>
            <a:ext cx="4793324" cy="38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23281004c6_1_72"/>
          <p:cNvPicPr preferRelativeResize="0"/>
          <p:nvPr/>
        </p:nvPicPr>
        <p:blipFill rotWithShape="1">
          <a:blip r:embed="rId8">
            <a:alphaModFix/>
          </a:blip>
          <a:srcRect l="4214" r="2554"/>
          <a:stretch/>
        </p:blipFill>
        <p:spPr>
          <a:xfrm>
            <a:off x="4627862" y="2344025"/>
            <a:ext cx="3121200" cy="33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23281004c6_1_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16650" y="2344025"/>
            <a:ext cx="8413175" cy="72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12359e78eaa_1_594"/>
          <p:cNvPicPr preferRelativeResize="0"/>
          <p:nvPr/>
        </p:nvPicPr>
        <p:blipFill rotWithShape="1">
          <a:blip r:embed="rId3">
            <a:alphaModFix/>
          </a:blip>
          <a:srcRect b="1117"/>
          <a:stretch/>
        </p:blipFill>
        <p:spPr>
          <a:xfrm>
            <a:off x="1019925" y="1909275"/>
            <a:ext cx="16159650" cy="80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2359e78eaa_1_5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94217" y="1047170"/>
            <a:ext cx="1919514" cy="29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2359e78eaa_1_5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2359e78eaa_1_5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156730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2359e78eaa_1_594"/>
          <p:cNvSpPr txBox="1"/>
          <p:nvPr/>
        </p:nvSpPr>
        <p:spPr>
          <a:xfrm>
            <a:off x="943725" y="847625"/>
            <a:ext cx="6754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다. Database 구성 : MySQL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74" name="Google Shape;374;g12359e78eaa_1_59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3200" y="2022450"/>
            <a:ext cx="16000175" cy="78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2359e78eaa_1_5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19400" y="1737150"/>
            <a:ext cx="3000025" cy="6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2359e78eaa_1_594"/>
          <p:cNvSpPr txBox="1"/>
          <p:nvPr/>
        </p:nvSpPr>
        <p:spPr>
          <a:xfrm>
            <a:off x="1594101" y="1756875"/>
            <a:ext cx="266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테이블 현황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77" name="Google Shape;377;g12359e78eaa_1_5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24700" y="6593150"/>
            <a:ext cx="7465574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2359e78eaa_1_59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74125" y="6151875"/>
            <a:ext cx="3000025" cy="68593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2359e78eaa_1_594"/>
          <p:cNvSpPr txBox="1"/>
          <p:nvPr/>
        </p:nvSpPr>
        <p:spPr>
          <a:xfrm>
            <a:off x="9382038" y="6171600"/>
            <a:ext cx="258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테이블 정의서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380" name="Google Shape;380;g12359e78eaa_1_594"/>
          <p:cNvGrpSpPr/>
          <p:nvPr/>
        </p:nvGrpSpPr>
        <p:grpSpPr>
          <a:xfrm>
            <a:off x="4828413" y="2250063"/>
            <a:ext cx="2870000" cy="2357850"/>
            <a:chOff x="1656825" y="3021175"/>
            <a:chExt cx="2870000" cy="2357850"/>
          </a:xfrm>
        </p:grpSpPr>
        <p:sp>
          <p:nvSpPr>
            <p:cNvPr id="381" name="Google Shape;381;g12359e78eaa_1_594"/>
            <p:cNvSpPr/>
            <p:nvPr/>
          </p:nvSpPr>
          <p:spPr>
            <a:xfrm>
              <a:off x="1727525" y="3106825"/>
              <a:ext cx="2799300" cy="2272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g12359e78eaa_1_594"/>
            <p:cNvSpPr/>
            <p:nvPr/>
          </p:nvSpPr>
          <p:spPr>
            <a:xfrm>
              <a:off x="1656825" y="3021175"/>
              <a:ext cx="2799300" cy="2272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g12359e78eaa_1_594"/>
            <p:cNvSpPr txBox="1"/>
            <p:nvPr/>
          </p:nvSpPr>
          <p:spPr>
            <a:xfrm>
              <a:off x="2147325" y="3047025"/>
              <a:ext cx="181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64C7"/>
                  </a:solidFill>
                  <a:latin typeface="Jua"/>
                  <a:ea typeface="Jua"/>
                  <a:cs typeface="Jua"/>
                  <a:sym typeface="Jua"/>
                </a:rPr>
                <a:t>user account</a:t>
              </a:r>
              <a:endParaRPr sz="2000" b="1">
                <a:solidFill>
                  <a:srgbClr val="3F64C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384" name="Google Shape;384;g12359e78eaa_1_594"/>
            <p:cNvCxnSpPr/>
            <p:nvPr/>
          </p:nvCxnSpPr>
          <p:spPr>
            <a:xfrm rot="10800000" flipH="1">
              <a:off x="1697850" y="3542025"/>
              <a:ext cx="2771400" cy="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5" name="Google Shape;385;g12359e78eaa_1_594"/>
          <p:cNvGrpSpPr/>
          <p:nvPr/>
        </p:nvGrpSpPr>
        <p:grpSpPr>
          <a:xfrm>
            <a:off x="1354025" y="7128900"/>
            <a:ext cx="2903175" cy="2357850"/>
            <a:chOff x="4905325" y="3021175"/>
            <a:chExt cx="2903175" cy="2357850"/>
          </a:xfrm>
        </p:grpSpPr>
        <p:sp>
          <p:nvSpPr>
            <p:cNvPr id="386" name="Google Shape;386;g12359e78eaa_1_594"/>
            <p:cNvSpPr/>
            <p:nvPr/>
          </p:nvSpPr>
          <p:spPr>
            <a:xfrm>
              <a:off x="5009200" y="3106825"/>
              <a:ext cx="2799300" cy="2272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g12359e78eaa_1_594"/>
            <p:cNvSpPr/>
            <p:nvPr/>
          </p:nvSpPr>
          <p:spPr>
            <a:xfrm>
              <a:off x="4905325" y="3021175"/>
              <a:ext cx="2799300" cy="2272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g12359e78eaa_1_594"/>
            <p:cNvSpPr txBox="1"/>
            <p:nvPr/>
          </p:nvSpPr>
          <p:spPr>
            <a:xfrm>
              <a:off x="5395825" y="3047038"/>
              <a:ext cx="181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64C7"/>
                  </a:solidFill>
                  <a:latin typeface="Jua"/>
                  <a:ea typeface="Jua"/>
                  <a:cs typeface="Jua"/>
                  <a:sym typeface="Jua"/>
                </a:rPr>
                <a:t>Image</a:t>
              </a:r>
              <a:endParaRPr sz="2000" b="1">
                <a:solidFill>
                  <a:srgbClr val="3F64C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389" name="Google Shape;389;g12359e78eaa_1_594"/>
            <p:cNvCxnSpPr/>
            <p:nvPr/>
          </p:nvCxnSpPr>
          <p:spPr>
            <a:xfrm rot="10800000" flipH="1">
              <a:off x="4919275" y="3542025"/>
              <a:ext cx="2771400" cy="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0" name="Google Shape;390;g12359e78eaa_1_594"/>
          <p:cNvGrpSpPr/>
          <p:nvPr/>
        </p:nvGrpSpPr>
        <p:grpSpPr>
          <a:xfrm>
            <a:off x="12533463" y="2344013"/>
            <a:ext cx="2919425" cy="3529463"/>
            <a:chOff x="8827975" y="2420113"/>
            <a:chExt cx="2919425" cy="3529463"/>
          </a:xfrm>
        </p:grpSpPr>
        <p:sp>
          <p:nvSpPr>
            <p:cNvPr id="391" name="Google Shape;391;g12359e78eaa_1_594"/>
            <p:cNvSpPr/>
            <p:nvPr/>
          </p:nvSpPr>
          <p:spPr>
            <a:xfrm>
              <a:off x="8948100" y="2475275"/>
              <a:ext cx="2799300" cy="34743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g12359e78eaa_1_594"/>
            <p:cNvSpPr/>
            <p:nvPr/>
          </p:nvSpPr>
          <p:spPr>
            <a:xfrm>
              <a:off x="8827975" y="2420125"/>
              <a:ext cx="2799300" cy="3474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g12359e78eaa_1_594"/>
            <p:cNvSpPr txBox="1"/>
            <p:nvPr/>
          </p:nvSpPr>
          <p:spPr>
            <a:xfrm>
              <a:off x="9318475" y="2420113"/>
              <a:ext cx="181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64C7"/>
                  </a:solidFill>
                  <a:latin typeface="Jua"/>
                  <a:ea typeface="Jua"/>
                  <a:cs typeface="Jua"/>
                  <a:sym typeface="Jua"/>
                </a:rPr>
                <a:t>권장섭취량</a:t>
              </a:r>
              <a:endParaRPr sz="2000" b="1">
                <a:solidFill>
                  <a:srgbClr val="3F64C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394" name="Google Shape;394;g12359e78eaa_1_594"/>
            <p:cNvCxnSpPr/>
            <p:nvPr/>
          </p:nvCxnSpPr>
          <p:spPr>
            <a:xfrm rot="10800000" flipH="1">
              <a:off x="8841925" y="2912725"/>
              <a:ext cx="2771400" cy="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5" name="Google Shape;395;g12359e78eaa_1_594"/>
          <p:cNvGrpSpPr/>
          <p:nvPr/>
        </p:nvGrpSpPr>
        <p:grpSpPr>
          <a:xfrm>
            <a:off x="8967825" y="2423088"/>
            <a:ext cx="2889450" cy="2344963"/>
            <a:chOff x="12098825" y="2739413"/>
            <a:chExt cx="2889450" cy="2344963"/>
          </a:xfrm>
        </p:grpSpPr>
        <p:sp>
          <p:nvSpPr>
            <p:cNvPr id="396" name="Google Shape;396;g12359e78eaa_1_594"/>
            <p:cNvSpPr/>
            <p:nvPr/>
          </p:nvSpPr>
          <p:spPr>
            <a:xfrm>
              <a:off x="12188975" y="2812175"/>
              <a:ext cx="2799300" cy="22722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g12359e78eaa_1_594"/>
            <p:cNvSpPr/>
            <p:nvPr/>
          </p:nvSpPr>
          <p:spPr>
            <a:xfrm>
              <a:off x="12098825" y="2739425"/>
              <a:ext cx="2799300" cy="2272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g12359e78eaa_1_594"/>
            <p:cNvSpPr txBox="1"/>
            <p:nvPr/>
          </p:nvSpPr>
          <p:spPr>
            <a:xfrm>
              <a:off x="12589325" y="2739413"/>
              <a:ext cx="181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64C7"/>
                  </a:solidFill>
                  <a:latin typeface="Jua"/>
                  <a:ea typeface="Jua"/>
                  <a:cs typeface="Jua"/>
                  <a:sym typeface="Jua"/>
                </a:rPr>
                <a:t>영양데이터DB</a:t>
              </a:r>
              <a:endParaRPr sz="2000" b="1">
                <a:solidFill>
                  <a:srgbClr val="3F64C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399" name="Google Shape;399;g12359e78eaa_1_594"/>
            <p:cNvCxnSpPr/>
            <p:nvPr/>
          </p:nvCxnSpPr>
          <p:spPr>
            <a:xfrm rot="10800000" flipH="1">
              <a:off x="12112775" y="3280875"/>
              <a:ext cx="2771400" cy="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0" name="Google Shape;400;g12359e78eaa_1_594"/>
          <p:cNvGrpSpPr/>
          <p:nvPr/>
        </p:nvGrpSpPr>
        <p:grpSpPr>
          <a:xfrm>
            <a:off x="4919513" y="6151875"/>
            <a:ext cx="2879275" cy="3550475"/>
            <a:chOff x="5005200" y="5739050"/>
            <a:chExt cx="2879275" cy="3550475"/>
          </a:xfrm>
        </p:grpSpPr>
        <p:sp>
          <p:nvSpPr>
            <p:cNvPr id="401" name="Google Shape;401;g12359e78eaa_1_594"/>
            <p:cNvSpPr/>
            <p:nvPr/>
          </p:nvSpPr>
          <p:spPr>
            <a:xfrm>
              <a:off x="5113075" y="5970625"/>
              <a:ext cx="2771400" cy="33189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g12359e78eaa_1_594"/>
            <p:cNvSpPr/>
            <p:nvPr/>
          </p:nvSpPr>
          <p:spPr>
            <a:xfrm>
              <a:off x="5005200" y="5739050"/>
              <a:ext cx="2799300" cy="3474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g12359e78eaa_1_594"/>
            <p:cNvSpPr txBox="1"/>
            <p:nvPr/>
          </p:nvSpPr>
          <p:spPr>
            <a:xfrm>
              <a:off x="5395825" y="5739063"/>
              <a:ext cx="1818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64C7"/>
                  </a:solidFill>
                  <a:latin typeface="Jua"/>
                  <a:ea typeface="Jua"/>
                  <a:cs typeface="Jua"/>
                  <a:sym typeface="Jua"/>
                </a:rPr>
                <a:t>user info</a:t>
              </a:r>
              <a:endParaRPr sz="2000" b="1">
                <a:solidFill>
                  <a:srgbClr val="3F64C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404" name="Google Shape;404;g12359e78eaa_1_594"/>
            <p:cNvCxnSpPr/>
            <p:nvPr/>
          </p:nvCxnSpPr>
          <p:spPr>
            <a:xfrm rot="10800000" flipH="1">
              <a:off x="5019150" y="6261325"/>
              <a:ext cx="2771400" cy="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5" name="Google Shape;405;g12359e78eaa_1_594"/>
          <p:cNvGrpSpPr/>
          <p:nvPr/>
        </p:nvGrpSpPr>
        <p:grpSpPr>
          <a:xfrm>
            <a:off x="1370625" y="2601375"/>
            <a:ext cx="2870000" cy="3550500"/>
            <a:chOff x="1656825" y="5739050"/>
            <a:chExt cx="2870000" cy="3550500"/>
          </a:xfrm>
        </p:grpSpPr>
        <p:sp>
          <p:nvSpPr>
            <p:cNvPr id="406" name="Google Shape;406;g12359e78eaa_1_594"/>
            <p:cNvSpPr/>
            <p:nvPr/>
          </p:nvSpPr>
          <p:spPr>
            <a:xfrm>
              <a:off x="1727525" y="5815250"/>
              <a:ext cx="2799300" cy="34743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g12359e78eaa_1_594"/>
            <p:cNvSpPr/>
            <p:nvPr/>
          </p:nvSpPr>
          <p:spPr>
            <a:xfrm>
              <a:off x="1656825" y="5739050"/>
              <a:ext cx="2799300" cy="3474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g12359e78eaa_1_594"/>
            <p:cNvSpPr txBox="1"/>
            <p:nvPr/>
          </p:nvSpPr>
          <p:spPr>
            <a:xfrm>
              <a:off x="1928475" y="5739050"/>
              <a:ext cx="2256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3F64C7"/>
                  </a:solidFill>
                  <a:latin typeface="Jua"/>
                  <a:ea typeface="Jua"/>
                  <a:cs typeface="Jua"/>
                  <a:sym typeface="Jua"/>
                </a:rPr>
                <a:t>Today Calories</a:t>
              </a:r>
              <a:endParaRPr sz="2000" b="1">
                <a:solidFill>
                  <a:srgbClr val="3F64C7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409" name="Google Shape;409;g12359e78eaa_1_594"/>
            <p:cNvCxnSpPr/>
            <p:nvPr/>
          </p:nvCxnSpPr>
          <p:spPr>
            <a:xfrm rot="10800000" flipH="1">
              <a:off x="1697850" y="6286225"/>
              <a:ext cx="2771400" cy="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10" name="Google Shape;410;g12359e78eaa_1_594"/>
          <p:cNvCxnSpPr>
            <a:stCxn id="388" idx="0"/>
            <a:endCxn id="407" idx="2"/>
          </p:cNvCxnSpPr>
          <p:nvPr/>
        </p:nvCxnSpPr>
        <p:spPr>
          <a:xfrm rot="10800000" flipH="1">
            <a:off x="2753675" y="6075663"/>
            <a:ext cx="16500" cy="10791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11" name="Google Shape;411;g12359e78eaa_1_594"/>
          <p:cNvCxnSpPr/>
          <p:nvPr/>
        </p:nvCxnSpPr>
        <p:spPr>
          <a:xfrm flipH="1">
            <a:off x="7128438" y="4464388"/>
            <a:ext cx="12600" cy="1857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12" name="Google Shape;412;g12359e78eaa_1_594"/>
          <p:cNvCxnSpPr/>
          <p:nvPr/>
        </p:nvCxnSpPr>
        <p:spPr>
          <a:xfrm rot="5400000">
            <a:off x="3070475" y="4666100"/>
            <a:ext cx="2622900" cy="2272200"/>
          </a:xfrm>
          <a:prstGeom prst="curvedConnector3">
            <a:avLst>
              <a:gd name="adj1" fmla="val 60924"/>
            </a:avLst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413" name="Google Shape;413;g12359e78eaa_1_594"/>
          <p:cNvGrpSpPr/>
          <p:nvPr/>
        </p:nvGrpSpPr>
        <p:grpSpPr>
          <a:xfrm rot="10800000">
            <a:off x="6941196" y="5817819"/>
            <a:ext cx="375950" cy="297558"/>
            <a:chOff x="6037450" y="4968713"/>
            <a:chExt cx="375950" cy="349575"/>
          </a:xfrm>
        </p:grpSpPr>
        <p:cxnSp>
          <p:nvCxnSpPr>
            <p:cNvPr id="414" name="Google Shape;414;g12359e78eaa_1_594"/>
            <p:cNvCxnSpPr/>
            <p:nvPr/>
          </p:nvCxnSpPr>
          <p:spPr>
            <a:xfrm>
              <a:off x="6063700" y="4972288"/>
              <a:ext cx="149700" cy="324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5" name="Google Shape;415;g12359e78eaa_1_594"/>
            <p:cNvGrpSpPr/>
            <p:nvPr/>
          </p:nvGrpSpPr>
          <p:grpSpPr>
            <a:xfrm>
              <a:off x="6037450" y="4968713"/>
              <a:ext cx="375950" cy="349575"/>
              <a:chOff x="6037450" y="4968713"/>
              <a:chExt cx="375950" cy="349575"/>
            </a:xfrm>
          </p:grpSpPr>
          <p:cxnSp>
            <p:nvCxnSpPr>
              <p:cNvPr id="416" name="Google Shape;416;g12359e78eaa_1_594"/>
              <p:cNvCxnSpPr/>
              <p:nvPr/>
            </p:nvCxnSpPr>
            <p:spPr>
              <a:xfrm rot="10800000" flipH="1">
                <a:off x="6238500" y="4968713"/>
                <a:ext cx="174900" cy="32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g12359e78eaa_1_594"/>
              <p:cNvCxnSpPr/>
              <p:nvPr/>
            </p:nvCxnSpPr>
            <p:spPr>
              <a:xfrm>
                <a:off x="6037450" y="5318288"/>
                <a:ext cx="349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18" name="Google Shape;418;g12359e78eaa_1_594"/>
          <p:cNvGrpSpPr/>
          <p:nvPr/>
        </p:nvGrpSpPr>
        <p:grpSpPr>
          <a:xfrm rot="-10419504">
            <a:off x="3091415" y="6833131"/>
            <a:ext cx="336958" cy="263549"/>
            <a:chOff x="6037450" y="4968713"/>
            <a:chExt cx="375950" cy="349575"/>
          </a:xfrm>
        </p:grpSpPr>
        <p:cxnSp>
          <p:nvCxnSpPr>
            <p:cNvPr id="419" name="Google Shape;419;g12359e78eaa_1_594"/>
            <p:cNvCxnSpPr/>
            <p:nvPr/>
          </p:nvCxnSpPr>
          <p:spPr>
            <a:xfrm>
              <a:off x="6063700" y="4972288"/>
              <a:ext cx="149700" cy="324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0" name="Google Shape;420;g12359e78eaa_1_594"/>
            <p:cNvGrpSpPr/>
            <p:nvPr/>
          </p:nvGrpSpPr>
          <p:grpSpPr>
            <a:xfrm>
              <a:off x="6037450" y="4968713"/>
              <a:ext cx="375950" cy="349575"/>
              <a:chOff x="6037450" y="4968713"/>
              <a:chExt cx="375950" cy="349575"/>
            </a:xfrm>
          </p:grpSpPr>
          <p:cxnSp>
            <p:nvCxnSpPr>
              <p:cNvPr id="421" name="Google Shape;421;g12359e78eaa_1_594"/>
              <p:cNvCxnSpPr/>
              <p:nvPr/>
            </p:nvCxnSpPr>
            <p:spPr>
              <a:xfrm rot="10800000" flipH="1">
                <a:off x="6238500" y="4968713"/>
                <a:ext cx="174900" cy="32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g12359e78eaa_1_594"/>
              <p:cNvCxnSpPr/>
              <p:nvPr/>
            </p:nvCxnSpPr>
            <p:spPr>
              <a:xfrm>
                <a:off x="6037450" y="5318288"/>
                <a:ext cx="349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23" name="Google Shape;423;g12359e78eaa_1_594"/>
          <p:cNvGrpSpPr/>
          <p:nvPr/>
        </p:nvGrpSpPr>
        <p:grpSpPr>
          <a:xfrm>
            <a:off x="2573949" y="6127583"/>
            <a:ext cx="375950" cy="297488"/>
            <a:chOff x="6037450" y="4968713"/>
            <a:chExt cx="375950" cy="349575"/>
          </a:xfrm>
        </p:grpSpPr>
        <p:cxnSp>
          <p:nvCxnSpPr>
            <p:cNvPr id="424" name="Google Shape;424;g12359e78eaa_1_594"/>
            <p:cNvCxnSpPr/>
            <p:nvPr/>
          </p:nvCxnSpPr>
          <p:spPr>
            <a:xfrm>
              <a:off x="6063700" y="4972288"/>
              <a:ext cx="149700" cy="324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25" name="Google Shape;425;g12359e78eaa_1_594"/>
            <p:cNvGrpSpPr/>
            <p:nvPr/>
          </p:nvGrpSpPr>
          <p:grpSpPr>
            <a:xfrm>
              <a:off x="6037450" y="4968713"/>
              <a:ext cx="375950" cy="349575"/>
              <a:chOff x="6037450" y="4968713"/>
              <a:chExt cx="375950" cy="349575"/>
            </a:xfrm>
          </p:grpSpPr>
          <p:cxnSp>
            <p:nvCxnSpPr>
              <p:cNvPr id="426" name="Google Shape;426;g12359e78eaa_1_594"/>
              <p:cNvCxnSpPr/>
              <p:nvPr/>
            </p:nvCxnSpPr>
            <p:spPr>
              <a:xfrm rot="10800000" flipH="1">
                <a:off x="6238500" y="4968713"/>
                <a:ext cx="174900" cy="3246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g12359e78eaa_1_594"/>
              <p:cNvCxnSpPr/>
              <p:nvPr/>
            </p:nvCxnSpPr>
            <p:spPr>
              <a:xfrm>
                <a:off x="6037450" y="5318288"/>
                <a:ext cx="349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28" name="Google Shape;428;g12359e78eaa_1_594"/>
          <p:cNvSpPr txBox="1"/>
          <p:nvPr/>
        </p:nvSpPr>
        <p:spPr>
          <a:xfrm>
            <a:off x="1474900" y="3194500"/>
            <a:ext cx="25842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highlight>
                  <a:schemeClr val="accent4"/>
                </a:highlight>
                <a:latin typeface="Jua"/>
                <a:ea typeface="Jua"/>
                <a:cs typeface="Jua"/>
                <a:sym typeface="Jua"/>
              </a:rPr>
              <a:t>ID INT(11) - PK</a:t>
            </a:r>
            <a:endParaRPr sz="1800">
              <a:highlight>
                <a:schemeClr val="accent4"/>
              </a:highlight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ua"/>
                <a:ea typeface="Jua"/>
                <a:cs typeface="Jua"/>
                <a:sym typeface="Jua"/>
              </a:rPr>
              <a:t>ㆍ칼로리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INT(11)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탄수화물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INT(11)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당류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INT(11)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지방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INT(11)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단백질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INT(11)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칼슘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INT(11)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인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INT(11)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나트륨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INT(11) 등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29" name="Google Shape;429;g12359e78eaa_1_594"/>
          <p:cNvSpPr txBox="1"/>
          <p:nvPr/>
        </p:nvSpPr>
        <p:spPr>
          <a:xfrm>
            <a:off x="4895125" y="2898775"/>
            <a:ext cx="287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highlight>
                  <a:schemeClr val="accent4"/>
                </a:highlight>
                <a:latin typeface="Jua"/>
                <a:ea typeface="Jua"/>
                <a:cs typeface="Jua"/>
                <a:sym typeface="Jua"/>
              </a:rPr>
              <a:t>ID INT(11) - PK</a:t>
            </a:r>
            <a:endParaRPr sz="1800">
              <a:highlight>
                <a:schemeClr val="accent4"/>
              </a:highlight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ua"/>
                <a:ea typeface="Jua"/>
                <a:cs typeface="Jua"/>
                <a:sym typeface="Jua"/>
              </a:rPr>
              <a:t>ㆍEmail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Varchar(50)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name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Varchar(30)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pw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Varchar(1000)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0" name="Google Shape;430;g12359e78eaa_1_594"/>
          <p:cNvSpPr txBox="1"/>
          <p:nvPr/>
        </p:nvSpPr>
        <p:spPr>
          <a:xfrm>
            <a:off x="4971325" y="6747025"/>
            <a:ext cx="28701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highlight>
                  <a:schemeClr val="accent4"/>
                </a:highlight>
                <a:latin typeface="Jua"/>
                <a:ea typeface="Jua"/>
                <a:cs typeface="Jua"/>
                <a:sym typeface="Jua"/>
              </a:rPr>
              <a:t>ID INT(11) - PK</a:t>
            </a:r>
            <a:endParaRPr sz="1800">
              <a:highlight>
                <a:schemeClr val="accent4"/>
              </a:highlight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ua"/>
                <a:ea typeface="Jua"/>
                <a:cs typeface="Jua"/>
                <a:sym typeface="Jua"/>
              </a:rPr>
              <a:t>ㆍEmail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Varchar(50)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age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INT(11)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sex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Varchar(10)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weight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INT(11)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height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INT(11)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exercise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Varchar(10)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disease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Varchar(10)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drink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Varchar(10) 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등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1" name="Google Shape;431;g12359e78eaa_1_594"/>
          <p:cNvSpPr txBox="1"/>
          <p:nvPr/>
        </p:nvSpPr>
        <p:spPr>
          <a:xfrm>
            <a:off x="1370350" y="7701725"/>
            <a:ext cx="28701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highlight>
                  <a:schemeClr val="accent4"/>
                </a:highlight>
                <a:latin typeface="Jua"/>
                <a:ea typeface="Jua"/>
                <a:cs typeface="Jua"/>
                <a:sym typeface="Jua"/>
              </a:rPr>
              <a:t>ID INT(11) - PK</a:t>
            </a:r>
            <a:endParaRPr sz="1800">
              <a:highlight>
                <a:schemeClr val="accent4"/>
              </a:highlight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ua"/>
                <a:ea typeface="Jua"/>
                <a:cs typeface="Jua"/>
                <a:sym typeface="Jua"/>
              </a:rPr>
              <a:t>ㆍEmail Varchar(50)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image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Varchar(2000)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cal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Varchar(5)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name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Varchar(30) 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등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2" name="Google Shape;432;g12359e78eaa_1_594"/>
          <p:cNvSpPr txBox="1"/>
          <p:nvPr/>
        </p:nvSpPr>
        <p:spPr>
          <a:xfrm>
            <a:off x="9120450" y="2997688"/>
            <a:ext cx="2584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음식명 Text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ua"/>
                <a:ea typeface="Jua"/>
                <a:cs typeface="Jua"/>
                <a:sym typeface="Jua"/>
              </a:rPr>
              <a:t>ㆍ중량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Double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에너지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Double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</a:t>
            </a:r>
            <a:r>
              <a:rPr lang="en-US" sz="1800">
                <a:latin typeface="Jua"/>
                <a:ea typeface="Jua"/>
                <a:cs typeface="Jua"/>
                <a:sym typeface="Jua"/>
              </a:rPr>
              <a:t>탄수화물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Double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ㆍ당류 Double 등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3" name="Google Shape;433;g12359e78eaa_1_594"/>
          <p:cNvSpPr txBox="1"/>
          <p:nvPr/>
        </p:nvSpPr>
        <p:spPr>
          <a:xfrm>
            <a:off x="12701100" y="2859225"/>
            <a:ext cx="25842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ㆍsex INT(11)</a:t>
            </a:r>
            <a:endParaRPr sz="1800">
              <a:solidFill>
                <a:schemeClr val="dk1"/>
              </a:solidFill>
              <a:highlight>
                <a:schemeClr val="accent4"/>
              </a:highlight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ㆍage INT(11)</a:t>
            </a:r>
            <a:endParaRPr sz="1800">
              <a:solidFill>
                <a:schemeClr val="dk1"/>
              </a:solidFill>
              <a:highlight>
                <a:schemeClr val="accent4"/>
              </a:highlight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ㆍ칼로리 INT(11)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ㆍ탄수화물 INT(11)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ㆍ당류 INT(11)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ㆍ지방 INT(11)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ㆍ단백질 INT(11)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ㆍ칼슘 INT(11)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ㆍ인 INT(11)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ㆍ나트륨 INT(11) 등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3281004c6_1_201"/>
          <p:cNvSpPr txBox="1">
            <a:spLocks noGrp="1"/>
          </p:cNvSpPr>
          <p:nvPr>
            <p:ph type="ctrTitle"/>
          </p:nvPr>
        </p:nvSpPr>
        <p:spPr>
          <a:xfrm>
            <a:off x="5257800" y="4223375"/>
            <a:ext cx="7772400" cy="1470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개발</a:t>
            </a:r>
            <a:endParaRPr sz="6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39" name="Google Shape;439;g123281004c6_1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7725" y="2477425"/>
            <a:ext cx="3622425" cy="62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1238a53e946_2_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2325" y="6840000"/>
            <a:ext cx="5005875" cy="278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1238a53e946_2_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2325" y="2660550"/>
            <a:ext cx="5005875" cy="37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238a53e946_2_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238a53e946_2_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238a53e946_2_316"/>
          <p:cNvSpPr txBox="1"/>
          <p:nvPr/>
        </p:nvSpPr>
        <p:spPr>
          <a:xfrm>
            <a:off x="943725" y="847625"/>
            <a:ext cx="422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가. 모델링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49" name="Google Shape;449;g1238a53e946_2_316"/>
          <p:cNvGrpSpPr/>
          <p:nvPr/>
        </p:nvGrpSpPr>
        <p:grpSpPr>
          <a:xfrm>
            <a:off x="7296275" y="3859675"/>
            <a:ext cx="2377989" cy="1840650"/>
            <a:chOff x="7067675" y="3859675"/>
            <a:chExt cx="2377989" cy="1840650"/>
          </a:xfrm>
        </p:grpSpPr>
        <p:pic>
          <p:nvPicPr>
            <p:cNvPr id="450" name="Google Shape;450;g1238a53e946_2_3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67675" y="3859675"/>
              <a:ext cx="2377989" cy="184065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51" name="Google Shape;451;g1238a53e946_2_316"/>
            <p:cNvSpPr txBox="1"/>
            <p:nvPr/>
          </p:nvSpPr>
          <p:spPr>
            <a:xfrm>
              <a:off x="7449073" y="4495300"/>
              <a:ext cx="16152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 err="1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모델선정</a:t>
              </a:r>
              <a:endParaRPr dirty="0"/>
            </a:p>
          </p:txBody>
        </p:sp>
      </p:grpSp>
      <p:grpSp>
        <p:nvGrpSpPr>
          <p:cNvPr id="452" name="Google Shape;452;g1238a53e946_2_316"/>
          <p:cNvGrpSpPr/>
          <p:nvPr/>
        </p:nvGrpSpPr>
        <p:grpSpPr>
          <a:xfrm>
            <a:off x="11130042" y="5032213"/>
            <a:ext cx="2377989" cy="1840650"/>
            <a:chOff x="11358642" y="5032213"/>
            <a:chExt cx="2377989" cy="1840650"/>
          </a:xfrm>
        </p:grpSpPr>
        <p:pic>
          <p:nvPicPr>
            <p:cNvPr id="453" name="Google Shape;453;g1238a53e946_2_3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358642" y="5032213"/>
              <a:ext cx="2377989" cy="184065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54" name="Google Shape;454;g1238a53e946_2_316"/>
            <p:cNvSpPr txBox="1"/>
            <p:nvPr/>
          </p:nvSpPr>
          <p:spPr>
            <a:xfrm>
              <a:off x="11797248" y="5667850"/>
              <a:ext cx="15009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모델링</a:t>
              </a:r>
              <a:endParaRPr/>
            </a:p>
          </p:txBody>
        </p:sp>
      </p:grpSp>
      <p:grpSp>
        <p:nvGrpSpPr>
          <p:cNvPr id="455" name="Google Shape;455;g1238a53e946_2_316"/>
          <p:cNvGrpSpPr/>
          <p:nvPr/>
        </p:nvGrpSpPr>
        <p:grpSpPr>
          <a:xfrm>
            <a:off x="7296275" y="6204913"/>
            <a:ext cx="2377989" cy="1840650"/>
            <a:chOff x="7067675" y="6204913"/>
            <a:chExt cx="2377989" cy="1840650"/>
          </a:xfrm>
        </p:grpSpPr>
        <p:pic>
          <p:nvPicPr>
            <p:cNvPr id="456" name="Google Shape;456;g1238a53e946_2_3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67675" y="6204913"/>
              <a:ext cx="2377989" cy="184065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57" name="Google Shape;457;g1238a53e946_2_316"/>
            <p:cNvSpPr txBox="1"/>
            <p:nvPr/>
          </p:nvSpPr>
          <p:spPr>
            <a:xfrm>
              <a:off x="7297488" y="6831725"/>
              <a:ext cx="19662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 err="1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데이터전처리</a:t>
              </a:r>
              <a:endParaRPr dirty="0"/>
            </a:p>
          </p:txBody>
        </p:sp>
      </p:grpSp>
      <p:grpSp>
        <p:nvGrpSpPr>
          <p:cNvPr id="458" name="Google Shape;458;g1238a53e946_2_316"/>
          <p:cNvGrpSpPr/>
          <p:nvPr/>
        </p:nvGrpSpPr>
        <p:grpSpPr>
          <a:xfrm>
            <a:off x="14300888" y="5032213"/>
            <a:ext cx="2377989" cy="1840650"/>
            <a:chOff x="14625575" y="5032213"/>
            <a:chExt cx="2377989" cy="1840650"/>
          </a:xfrm>
        </p:grpSpPr>
        <p:pic>
          <p:nvPicPr>
            <p:cNvPr id="459" name="Google Shape;459;g1238a53e946_2_3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625575" y="5032213"/>
              <a:ext cx="2377989" cy="184065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60" name="Google Shape;460;g1238a53e946_2_316"/>
            <p:cNvSpPr txBox="1"/>
            <p:nvPr/>
          </p:nvSpPr>
          <p:spPr>
            <a:xfrm>
              <a:off x="15021309" y="5467366"/>
              <a:ext cx="1631948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 err="1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모델API</a:t>
              </a:r>
              <a:r>
                <a:rPr lang="en-US" sz="2500" dirty="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2500" dirty="0" err="1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구축</a:t>
              </a:r>
              <a:endParaRPr dirty="0"/>
            </a:p>
          </p:txBody>
        </p:sp>
      </p:grpSp>
      <p:cxnSp>
        <p:nvCxnSpPr>
          <p:cNvPr id="461" name="Google Shape;461;g1238a53e946_2_316"/>
          <p:cNvCxnSpPr>
            <a:stCxn id="453" idx="3"/>
            <a:endCxn id="459" idx="1"/>
          </p:cNvCxnSpPr>
          <p:nvPr/>
        </p:nvCxnSpPr>
        <p:spPr>
          <a:xfrm>
            <a:off x="13508032" y="5952538"/>
            <a:ext cx="7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g1238a53e946_2_316"/>
          <p:cNvCxnSpPr>
            <a:stCxn id="450" idx="3"/>
            <a:endCxn id="453" idx="1"/>
          </p:cNvCxnSpPr>
          <p:nvPr/>
        </p:nvCxnSpPr>
        <p:spPr>
          <a:xfrm>
            <a:off x="9674264" y="4780000"/>
            <a:ext cx="1455900" cy="11724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g1238a53e946_2_316"/>
          <p:cNvCxnSpPr>
            <a:stCxn id="456" idx="3"/>
            <a:endCxn id="453" idx="1"/>
          </p:cNvCxnSpPr>
          <p:nvPr/>
        </p:nvCxnSpPr>
        <p:spPr>
          <a:xfrm rot="10800000" flipH="1">
            <a:off x="9674264" y="5952538"/>
            <a:ext cx="1455900" cy="11727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4" name="Google Shape;464;g1238a53e946_2_3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7125" y="2615400"/>
            <a:ext cx="5005875" cy="3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238a53e946_2_3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10524" y="2236975"/>
            <a:ext cx="2145600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238a53e946_2_316"/>
          <p:cNvSpPr txBox="1"/>
          <p:nvPr/>
        </p:nvSpPr>
        <p:spPr>
          <a:xfrm>
            <a:off x="1964263" y="2256675"/>
            <a:ext cx="18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수행방향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67" name="Google Shape;467;g1238a53e946_2_316"/>
          <p:cNvSpPr txBox="1"/>
          <p:nvPr/>
        </p:nvSpPr>
        <p:spPr>
          <a:xfrm>
            <a:off x="1624650" y="3110975"/>
            <a:ext cx="4814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AutoNum type="arabicPeriod"/>
            </a:pP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한정된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자원을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최대한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활용하는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방향으로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진행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(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스토리지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, GPU) 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68" name="Google Shape;468;g1238a53e946_2_316"/>
          <p:cNvSpPr txBox="1"/>
          <p:nvPr/>
        </p:nvSpPr>
        <p:spPr>
          <a:xfrm>
            <a:off x="1624650" y="4239125"/>
            <a:ext cx="4814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웹서비스에 가장 적합한 모델을</a:t>
            </a:r>
            <a:b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선정 필요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69" name="Google Shape;469;g1238a53e946_2_316"/>
          <p:cNvSpPr txBox="1"/>
          <p:nvPr/>
        </p:nvSpPr>
        <p:spPr>
          <a:xfrm>
            <a:off x="1624650" y="5287175"/>
            <a:ext cx="492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멘토링시 언급된 개선사항 반영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70" name="Google Shape;470;g1238a53e946_2_3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77125" y="6739550"/>
            <a:ext cx="500587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238a53e946_2_3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10524" y="6490625"/>
            <a:ext cx="2145600" cy="6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238a53e946_2_316"/>
          <p:cNvSpPr txBox="1"/>
          <p:nvPr/>
        </p:nvSpPr>
        <p:spPr>
          <a:xfrm>
            <a:off x="1964263" y="6510325"/>
            <a:ext cx="18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사용환경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3" name="Google Shape;473;g1238a53e946_2_316"/>
          <p:cNvSpPr txBox="1"/>
          <p:nvPr/>
        </p:nvSpPr>
        <p:spPr>
          <a:xfrm>
            <a:off x="1624650" y="7958925"/>
            <a:ext cx="1838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Pytorch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4" name="Google Shape;474;g1238a53e946_2_316"/>
          <p:cNvSpPr txBox="1"/>
          <p:nvPr/>
        </p:nvSpPr>
        <p:spPr>
          <a:xfrm>
            <a:off x="1624650" y="8500388"/>
            <a:ext cx="262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Google One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5" name="Google Shape;475;g1238a53e946_2_316"/>
          <p:cNvSpPr txBox="1"/>
          <p:nvPr/>
        </p:nvSpPr>
        <p:spPr>
          <a:xfrm>
            <a:off x="1624650" y="7389525"/>
            <a:ext cx="196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1. Colab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6" name="Google Shape;476;g1238a53e946_2_316"/>
          <p:cNvSpPr txBox="1"/>
          <p:nvPr/>
        </p:nvSpPr>
        <p:spPr>
          <a:xfrm>
            <a:off x="3743375" y="7389525"/>
            <a:ext cx="262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4. Python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77" name="Google Shape;477;g1238a53e946_2_316"/>
          <p:cNvSpPr txBox="1"/>
          <p:nvPr/>
        </p:nvSpPr>
        <p:spPr>
          <a:xfrm>
            <a:off x="3743375" y="7958925"/>
            <a:ext cx="2145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5. WandB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1235b0cd7cb_7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235b0cd7cb_7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235b0cd7cb_7_4"/>
          <p:cNvSpPr/>
          <p:nvPr/>
        </p:nvSpPr>
        <p:spPr>
          <a:xfrm>
            <a:off x="9263125" y="5379063"/>
            <a:ext cx="1152900" cy="99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C78D8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g1235b0cd7cb_7_4"/>
          <p:cNvGrpSpPr/>
          <p:nvPr/>
        </p:nvGrpSpPr>
        <p:grpSpPr>
          <a:xfrm>
            <a:off x="11305849" y="2995595"/>
            <a:ext cx="5423739" cy="3927593"/>
            <a:chOff x="11134174" y="3306645"/>
            <a:chExt cx="5423739" cy="3927593"/>
          </a:xfrm>
        </p:grpSpPr>
        <p:grpSp>
          <p:nvGrpSpPr>
            <p:cNvPr id="486" name="Google Shape;486;g1235b0cd7cb_7_4"/>
            <p:cNvGrpSpPr/>
            <p:nvPr/>
          </p:nvGrpSpPr>
          <p:grpSpPr>
            <a:xfrm>
              <a:off x="11925613" y="4127768"/>
              <a:ext cx="4632300" cy="3106470"/>
              <a:chOff x="12486900" y="4309680"/>
              <a:chExt cx="4632300" cy="3106470"/>
            </a:xfrm>
          </p:grpSpPr>
          <p:sp>
            <p:nvSpPr>
              <p:cNvPr id="487" name="Google Shape;487;g1235b0cd7cb_7_4"/>
              <p:cNvSpPr txBox="1"/>
              <p:nvPr/>
            </p:nvSpPr>
            <p:spPr>
              <a:xfrm>
                <a:off x="12486900" y="6461850"/>
                <a:ext cx="46323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YOLO v5</a:t>
                </a:r>
                <a:endParaRPr sz="50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pic>
            <p:nvPicPr>
              <p:cNvPr id="488" name="Google Shape;488;g1235b0cd7cb_7_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690300" y="4309680"/>
                <a:ext cx="4225502" cy="2243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9" name="Google Shape;489;g1235b0cd7cb_7_4"/>
            <p:cNvSpPr txBox="1"/>
            <p:nvPr/>
          </p:nvSpPr>
          <p:spPr>
            <a:xfrm rot="-1285739">
              <a:off x="11204587" y="3679760"/>
              <a:ext cx="2194074" cy="800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FF0000"/>
                  </a:solidFill>
                  <a:latin typeface="Jua"/>
                  <a:ea typeface="Jua"/>
                  <a:cs typeface="Jua"/>
                  <a:sym typeface="Jua"/>
                </a:rPr>
                <a:t>✓낙점!!</a:t>
              </a:r>
              <a:endParaRPr sz="4000" b="1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90" name="Google Shape;490;g1235b0cd7cb_7_4"/>
          <p:cNvGrpSpPr/>
          <p:nvPr/>
        </p:nvGrpSpPr>
        <p:grpSpPr>
          <a:xfrm>
            <a:off x="1042091" y="2374525"/>
            <a:ext cx="8459282" cy="7041213"/>
            <a:chOff x="1181517" y="1971859"/>
            <a:chExt cx="8996365" cy="7443143"/>
          </a:xfrm>
        </p:grpSpPr>
        <p:grpSp>
          <p:nvGrpSpPr>
            <p:cNvPr id="491" name="Google Shape;491;g1235b0cd7cb_7_4"/>
            <p:cNvGrpSpPr/>
            <p:nvPr/>
          </p:nvGrpSpPr>
          <p:grpSpPr>
            <a:xfrm>
              <a:off x="1181517" y="2579047"/>
              <a:ext cx="8996365" cy="6358249"/>
              <a:chOff x="7441499" y="2680661"/>
              <a:chExt cx="9842850" cy="6750450"/>
            </a:xfrm>
          </p:grpSpPr>
          <p:pic>
            <p:nvPicPr>
              <p:cNvPr id="492" name="Google Shape;492;g1235b0cd7cb_7_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441499" y="3187808"/>
                <a:ext cx="9842850" cy="6243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3" name="Google Shape;493;g1235b0cd7cb_7_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906798" y="5205300"/>
                <a:ext cx="769421" cy="1339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4" name="Google Shape;494;g1235b0cd7cb_7_4"/>
              <p:cNvSpPr txBox="1"/>
              <p:nvPr/>
            </p:nvSpPr>
            <p:spPr>
              <a:xfrm>
                <a:off x="11684912" y="2680661"/>
                <a:ext cx="1341600" cy="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접근성</a:t>
                </a:r>
                <a:endParaRPr sz="30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495" name="Google Shape;495;g1235b0cd7cb_7_4"/>
              <p:cNvSpPr txBox="1"/>
              <p:nvPr/>
            </p:nvSpPr>
            <p:spPr>
              <a:xfrm>
                <a:off x="14782631" y="5287464"/>
                <a:ext cx="1855500" cy="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학습시간</a:t>
                </a:r>
                <a:endParaRPr sz="30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496" name="Google Shape;496;g1235b0cd7cb_7_4"/>
              <p:cNvSpPr txBox="1"/>
              <p:nvPr/>
            </p:nvSpPr>
            <p:spPr>
              <a:xfrm>
                <a:off x="9760932" y="8527145"/>
                <a:ext cx="1500900" cy="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호환성</a:t>
                </a:r>
                <a:endParaRPr sz="30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497" name="Google Shape;497;g1235b0cd7cb_7_4"/>
              <p:cNvSpPr txBox="1"/>
              <p:nvPr/>
            </p:nvSpPr>
            <p:spPr>
              <a:xfrm>
                <a:off x="13547717" y="8527145"/>
                <a:ext cx="1500900" cy="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정확도</a:t>
                </a:r>
                <a:endParaRPr sz="30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  <p:sp>
            <p:nvSpPr>
              <p:cNvPr id="498" name="Google Shape;498;g1235b0cd7cb_7_4"/>
              <p:cNvSpPr txBox="1"/>
              <p:nvPr/>
            </p:nvSpPr>
            <p:spPr>
              <a:xfrm>
                <a:off x="8044245" y="5060096"/>
                <a:ext cx="1641900" cy="7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Jua"/>
                    <a:ea typeface="Jua"/>
                    <a:cs typeface="Jua"/>
                    <a:sym typeface="Jua"/>
                  </a:rPr>
                  <a:t>추론속도</a:t>
                </a:r>
                <a:endParaRPr sz="30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endParaRPr>
              </a:p>
            </p:txBody>
          </p:sp>
        </p:grpSp>
        <p:sp>
          <p:nvSpPr>
            <p:cNvPr id="499" name="Google Shape;499;g1235b0cd7cb_7_4"/>
            <p:cNvSpPr txBox="1"/>
            <p:nvPr/>
          </p:nvSpPr>
          <p:spPr>
            <a:xfrm>
              <a:off x="6622379" y="8634100"/>
              <a:ext cx="17976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155CC"/>
                  </a:solidFill>
                  <a:latin typeface="Jua"/>
                  <a:ea typeface="Jua"/>
                  <a:cs typeface="Jua"/>
                  <a:sym typeface="Jua"/>
                </a:rPr>
                <a:t>SoTa 모델 비교</a:t>
              </a:r>
              <a:endParaRPr sz="1800">
                <a:solidFill>
                  <a:srgbClr val="1155CC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00" name="Google Shape;500;g1235b0cd7cb_7_4"/>
            <p:cNvSpPr txBox="1"/>
            <p:nvPr/>
          </p:nvSpPr>
          <p:spPr>
            <a:xfrm>
              <a:off x="1918180" y="5369904"/>
              <a:ext cx="1371900" cy="107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155CC"/>
                  </a:solidFill>
                  <a:latin typeface="Jua"/>
                  <a:ea typeface="Jua"/>
                  <a:cs typeface="Jua"/>
                  <a:sym typeface="Jua"/>
                </a:rPr>
                <a:t>Real-Time  Object Detection</a:t>
              </a:r>
              <a:endParaRPr sz="1800">
                <a:solidFill>
                  <a:srgbClr val="1155CC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01" name="Google Shape;501;g1235b0cd7cb_7_4"/>
            <p:cNvSpPr txBox="1"/>
            <p:nvPr/>
          </p:nvSpPr>
          <p:spPr>
            <a:xfrm>
              <a:off x="8004628" y="5668421"/>
              <a:ext cx="17976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155CC"/>
                  </a:solidFill>
                  <a:latin typeface="Jua"/>
                  <a:ea typeface="Jua"/>
                  <a:cs typeface="Jua"/>
                  <a:sym typeface="Jua"/>
                </a:rPr>
                <a:t>속도↑ / 용량↓</a:t>
              </a:r>
              <a:endParaRPr sz="1800">
                <a:solidFill>
                  <a:srgbClr val="1155CC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02" name="Google Shape;502;g1235b0cd7cb_7_4"/>
            <p:cNvSpPr txBox="1"/>
            <p:nvPr/>
          </p:nvSpPr>
          <p:spPr>
            <a:xfrm>
              <a:off x="3371618" y="8634102"/>
              <a:ext cx="1797600" cy="7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155CC"/>
                  </a:solidFill>
                  <a:latin typeface="Jua"/>
                  <a:ea typeface="Jua"/>
                  <a:cs typeface="Jua"/>
                  <a:sym typeface="Jua"/>
                </a:rPr>
                <a:t>PC, 앱 Export 가능 여부</a:t>
              </a:r>
              <a:endParaRPr sz="1800">
                <a:solidFill>
                  <a:srgbClr val="1155CC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03" name="Google Shape;503;g1235b0cd7cb_7_4"/>
            <p:cNvSpPr txBox="1"/>
            <p:nvPr/>
          </p:nvSpPr>
          <p:spPr>
            <a:xfrm>
              <a:off x="4961425" y="1971859"/>
              <a:ext cx="1797600" cy="7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155CC"/>
                  </a:solidFill>
                  <a:latin typeface="Jua"/>
                  <a:ea typeface="Jua"/>
                  <a:cs typeface="Jua"/>
                  <a:sym typeface="Jua"/>
                </a:rPr>
                <a:t>오류 수정 및 버전관리 용이성</a:t>
              </a:r>
              <a:endParaRPr sz="1800">
                <a:solidFill>
                  <a:srgbClr val="1155CC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aphicFrame>
        <p:nvGraphicFramePr>
          <p:cNvPr id="504" name="Google Shape;504;g1235b0cd7cb_7_4"/>
          <p:cNvGraphicFramePr/>
          <p:nvPr/>
        </p:nvGraphicFramePr>
        <p:xfrm>
          <a:off x="10998563" y="6920100"/>
          <a:ext cx="6343425" cy="3047850"/>
        </p:xfrm>
        <a:graphic>
          <a:graphicData uri="http://schemas.openxmlformats.org/drawingml/2006/table">
            <a:tbl>
              <a:tblPr>
                <a:noFill/>
                <a:tableStyleId>{465B3D76-22ED-4805-B73B-666B58040AEC}</a:tableStyleId>
              </a:tblPr>
              <a:tblGrid>
                <a:gridCol w="151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정확도</a:t>
                      </a:r>
                      <a:endParaRPr/>
                    </a:p>
                  </a:txBody>
                  <a:tcPr marL="91425" marR="0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YoLo v4 계열 성능 비슷 (SoTA 10위 이내)</a:t>
                      </a:r>
                      <a:endParaRPr sz="2000"/>
                    </a:p>
                  </a:txBody>
                  <a:tcPr marL="91425" marR="0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추론속도</a:t>
                      </a:r>
                      <a:endParaRPr/>
                    </a:p>
                  </a:txBody>
                  <a:tcPr marL="91425" marR="0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YoLo v4 대비 속도 ↑, FPS 최적화 ↓</a:t>
                      </a:r>
                      <a:endParaRPr sz="2000"/>
                    </a:p>
                  </a:txBody>
                  <a:tcPr marL="91425" marR="0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학습시간</a:t>
                      </a:r>
                      <a:endParaRPr/>
                    </a:p>
                  </a:txBody>
                  <a:tcPr marL="91425" marR="0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YoLo v4 속도 ↑, 용량 ↓</a:t>
                      </a:r>
                      <a:endParaRPr sz="2000"/>
                    </a:p>
                  </a:txBody>
                  <a:tcPr marL="91425" marR="0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호환성</a:t>
                      </a:r>
                      <a:endParaRPr/>
                    </a:p>
                  </a:txBody>
                  <a:tcPr marL="91425" marR="0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ONNX, TensorRT 등 변환 용이</a:t>
                      </a:r>
                      <a:endParaRPr sz="2000"/>
                    </a:p>
                  </a:txBody>
                  <a:tcPr marL="91425" marR="0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접근성</a:t>
                      </a:r>
                      <a:endParaRPr/>
                    </a:p>
                  </a:txBody>
                  <a:tcPr marL="91425" marR="0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Github 24k, Issue 답변 빠름, WandB 탑재</a:t>
                      </a:r>
                      <a:endParaRPr sz="2000"/>
                    </a:p>
                  </a:txBody>
                  <a:tcPr marL="91425" marR="0" marT="91425" marB="91425" anchor="ctr">
                    <a:lnL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D85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5" name="Google Shape;505;g1235b0cd7cb_7_4"/>
          <p:cNvSpPr txBox="1"/>
          <p:nvPr/>
        </p:nvSpPr>
        <p:spPr>
          <a:xfrm rot="-777072">
            <a:off x="10281909" y="6680210"/>
            <a:ext cx="1394781" cy="56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9900"/>
                </a:solidFill>
                <a:latin typeface="Jua"/>
                <a:ea typeface="Jua"/>
                <a:cs typeface="Jua"/>
                <a:sym typeface="Jua"/>
              </a:rPr>
              <a:t>Good!!</a:t>
            </a:r>
            <a:endParaRPr sz="2500">
              <a:solidFill>
                <a:srgbClr val="FF99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6" name="Google Shape;506;g1235b0cd7cb_7_4"/>
          <p:cNvSpPr txBox="1"/>
          <p:nvPr/>
        </p:nvSpPr>
        <p:spPr>
          <a:xfrm rot="-776916">
            <a:off x="10046488" y="7254666"/>
            <a:ext cx="1931926" cy="56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9900"/>
                </a:solidFill>
                <a:latin typeface="Jua"/>
                <a:ea typeface="Jua"/>
                <a:cs typeface="Jua"/>
                <a:sym typeface="Jua"/>
              </a:rPr>
              <a:t>Not Bad!!</a:t>
            </a:r>
            <a:endParaRPr sz="2500">
              <a:solidFill>
                <a:srgbClr val="FF99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7" name="Google Shape;507;g1235b0cd7cb_7_4"/>
          <p:cNvSpPr txBox="1"/>
          <p:nvPr/>
        </p:nvSpPr>
        <p:spPr>
          <a:xfrm rot="-777072">
            <a:off x="10281909" y="7702373"/>
            <a:ext cx="1394781" cy="56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9900"/>
                </a:solidFill>
                <a:latin typeface="Jua"/>
                <a:ea typeface="Jua"/>
                <a:cs typeface="Jua"/>
                <a:sym typeface="Jua"/>
              </a:rPr>
              <a:t>Good!!</a:t>
            </a:r>
            <a:endParaRPr sz="2500">
              <a:solidFill>
                <a:srgbClr val="FF99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8" name="Google Shape;508;g1235b0cd7cb_7_4"/>
          <p:cNvSpPr txBox="1"/>
          <p:nvPr/>
        </p:nvSpPr>
        <p:spPr>
          <a:xfrm rot="-777072">
            <a:off x="10281909" y="8196373"/>
            <a:ext cx="1394781" cy="56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9900"/>
                </a:solidFill>
                <a:latin typeface="Jua"/>
                <a:ea typeface="Jua"/>
                <a:cs typeface="Jua"/>
                <a:sym typeface="Jua"/>
              </a:rPr>
              <a:t>Good!!</a:t>
            </a:r>
            <a:endParaRPr sz="2500">
              <a:solidFill>
                <a:srgbClr val="FF99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9" name="Google Shape;509;g1235b0cd7cb_7_4"/>
          <p:cNvSpPr txBox="1"/>
          <p:nvPr/>
        </p:nvSpPr>
        <p:spPr>
          <a:xfrm rot="-777072">
            <a:off x="10281909" y="8729773"/>
            <a:ext cx="1394781" cy="56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9900"/>
                </a:solidFill>
                <a:latin typeface="Jua"/>
                <a:ea typeface="Jua"/>
                <a:cs typeface="Jua"/>
                <a:sym typeface="Jua"/>
              </a:rPr>
              <a:t>Good!!</a:t>
            </a:r>
            <a:endParaRPr sz="2500">
              <a:solidFill>
                <a:srgbClr val="FF9900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10" name="Google Shape;510;g1235b0cd7cb_7_4"/>
          <p:cNvSpPr txBox="1"/>
          <p:nvPr/>
        </p:nvSpPr>
        <p:spPr>
          <a:xfrm>
            <a:off x="943725" y="847625"/>
            <a:ext cx="6267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3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가-01. </a:t>
            </a:r>
            <a:r>
              <a:rPr lang="en-US" sz="3500" spc="-3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모델</a:t>
            </a:r>
            <a:r>
              <a:rPr lang="en-US" sz="3500" spc="-3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3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선정</a:t>
            </a:r>
            <a:endParaRPr sz="3500" spc="-30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g1238a53e946_1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238a53e946_1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238a53e946_1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5975" y="2593025"/>
            <a:ext cx="10647925" cy="6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238a53e946_1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40562" y="2237000"/>
            <a:ext cx="3258725" cy="6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238a53e946_1_9"/>
          <p:cNvSpPr txBox="1"/>
          <p:nvPr/>
        </p:nvSpPr>
        <p:spPr>
          <a:xfrm>
            <a:off x="10515930" y="2256688"/>
            <a:ext cx="25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모델 구조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20" name="Google Shape;520;g1238a53e946_1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6450" y="2841625"/>
            <a:ext cx="4860499" cy="66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1238a53e946_1_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5825" y="2593025"/>
            <a:ext cx="4860499" cy="67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1238a53e946_1_9"/>
          <p:cNvSpPr txBox="1"/>
          <p:nvPr/>
        </p:nvSpPr>
        <p:spPr>
          <a:xfrm>
            <a:off x="1280525" y="3342075"/>
            <a:ext cx="4860600" cy="4801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AutoNum type="arabicPeriod"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Backbone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-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이미지로부터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특성맵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추출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- CSP-Darknet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Head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-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추출된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특성맵을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바탕으로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물체의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위치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찾기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Pretrained Models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- YOLOv5-s, YOLOv5-m, 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 YOLOv5-l, YOLOv5-x 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- </a:t>
            </a:r>
            <a:r>
              <a:rPr lang="en-US" sz="2500" spc="-4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알파벳에</a:t>
            </a:r>
            <a:r>
              <a:rPr lang="en-US" sz="2500" spc="-4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4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따라</a:t>
            </a:r>
            <a:r>
              <a:rPr lang="en-US" sz="2500" spc="-4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4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크기</a:t>
            </a:r>
            <a:r>
              <a:rPr lang="en-US" sz="2500" spc="-4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2500" spc="-4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속도</a:t>
            </a:r>
            <a:r>
              <a:rPr lang="en-US" sz="2500" spc="-4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4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차이</a:t>
            </a:r>
            <a:r>
              <a:rPr lang="en-US" sz="2500" spc="-4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500" spc="-4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23" name="Google Shape;523;g1238a53e946_1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8600" y="2237000"/>
            <a:ext cx="3740300" cy="6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1238a53e946_1_9"/>
          <p:cNvSpPr txBox="1"/>
          <p:nvPr/>
        </p:nvSpPr>
        <p:spPr>
          <a:xfrm>
            <a:off x="1629750" y="2256700"/>
            <a:ext cx="349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Backbone &amp; Hea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d</a:t>
            </a:r>
            <a:endParaRPr sz="30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25" name="Google Shape;525;g1238a53e946_1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1225" y="3114475"/>
            <a:ext cx="10377424" cy="61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238a53e946_1_9"/>
          <p:cNvSpPr txBox="1"/>
          <p:nvPr/>
        </p:nvSpPr>
        <p:spPr>
          <a:xfrm>
            <a:off x="943725" y="847625"/>
            <a:ext cx="6267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가-02. 모델 구조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7100" y="6047775"/>
            <a:ext cx="6772200" cy="26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47463" y="5963750"/>
            <a:ext cx="6813330" cy="2618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9538" y="3699000"/>
            <a:ext cx="4888275" cy="12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0963" y="3614975"/>
            <a:ext cx="4940200" cy="12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4350" y="2478325"/>
            <a:ext cx="5177701" cy="70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790563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1582540"/>
            <a:ext cx="16398268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"/>
          <p:cNvSpPr txBox="1"/>
          <p:nvPr/>
        </p:nvSpPr>
        <p:spPr>
          <a:xfrm>
            <a:off x="943725" y="847625"/>
            <a:ext cx="6134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가-01.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데이터전처리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(1/2)</a:t>
            </a:r>
            <a:endParaRPr sz="3500" spc="-15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39" name="Google Shape;53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15738" y="2386763"/>
            <a:ext cx="5257150" cy="70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"/>
          <p:cNvSpPr txBox="1"/>
          <p:nvPr/>
        </p:nvSpPr>
        <p:spPr>
          <a:xfrm>
            <a:off x="9773762" y="6235100"/>
            <a:ext cx="67722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필수조건!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Char char="-"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train : train 이미지 파일 경로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Char char="-"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val : val 이미지 파일 경로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Char char="-"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nc : 클래스 개수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Char char="-"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names : [‘클래스 이름’, … , ‘클래스이름’]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41" name="Google Shape;541;p5"/>
          <p:cNvSpPr txBox="1"/>
          <p:nvPr/>
        </p:nvSpPr>
        <p:spPr>
          <a:xfrm>
            <a:off x="9669538" y="3782250"/>
            <a:ext cx="517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필수조건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!</a:t>
            </a: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Char char="-"/>
            </a:pP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Image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파일명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= labels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파일명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pc="-150" dirty="0">
              <a:solidFill>
                <a:schemeClr val="lt1"/>
              </a:solidFill>
            </a:endParaRPr>
          </a:p>
        </p:txBody>
      </p:sp>
      <p:pic>
        <p:nvPicPr>
          <p:cNvPr id="542" name="Google Shape;542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7988" y="2732925"/>
            <a:ext cx="4732650" cy="63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"/>
          <p:cNvSpPr/>
          <p:nvPr/>
        </p:nvSpPr>
        <p:spPr>
          <a:xfrm>
            <a:off x="6475025" y="4116000"/>
            <a:ext cx="2847000" cy="28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74EA7"/>
              </a:solidFill>
            </a:endParaRPr>
          </a:p>
        </p:txBody>
      </p:sp>
      <p:sp>
        <p:nvSpPr>
          <p:cNvPr id="544" name="Google Shape;544;p5"/>
          <p:cNvSpPr/>
          <p:nvPr/>
        </p:nvSpPr>
        <p:spPr>
          <a:xfrm rot="-1212169">
            <a:off x="6067277" y="7964677"/>
            <a:ext cx="3388792" cy="28673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74EA7"/>
              </a:solidFill>
            </a:endParaRPr>
          </a:p>
        </p:txBody>
      </p:sp>
      <p:sp>
        <p:nvSpPr>
          <p:cNvPr id="545" name="Google Shape;545;p5"/>
          <p:cNvSpPr/>
          <p:nvPr/>
        </p:nvSpPr>
        <p:spPr>
          <a:xfrm>
            <a:off x="3927375" y="3657013"/>
            <a:ext cx="2348700" cy="1204800"/>
          </a:xfrm>
          <a:prstGeom prst="ellipse">
            <a:avLst/>
          </a:prstGeom>
          <a:noFill/>
          <a:ln w="762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"/>
          <p:cNvSpPr/>
          <p:nvPr/>
        </p:nvSpPr>
        <p:spPr>
          <a:xfrm>
            <a:off x="4003575" y="8500100"/>
            <a:ext cx="2048400" cy="553800"/>
          </a:xfrm>
          <a:prstGeom prst="ellipse">
            <a:avLst/>
          </a:prstGeom>
          <a:noFill/>
          <a:ln w="762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g1238a53e946_2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1238a53e946_2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1238a53e946_2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6416" y="2658748"/>
            <a:ext cx="5257143" cy="715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238a53e946_2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45625" y="2578175"/>
            <a:ext cx="5474075" cy="70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238a53e946_2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52531" y="2146488"/>
            <a:ext cx="2624250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1238a53e946_2_1"/>
          <p:cNvSpPr txBox="1"/>
          <p:nvPr/>
        </p:nvSpPr>
        <p:spPr>
          <a:xfrm>
            <a:off x="12645600" y="2166188"/>
            <a:ext cx="18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전처리 후 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57" name="Google Shape;557;g1238a53e946_2_1"/>
          <p:cNvSpPr txBox="1"/>
          <p:nvPr/>
        </p:nvSpPr>
        <p:spPr>
          <a:xfrm>
            <a:off x="11938603" y="3231125"/>
            <a:ext cx="5060921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1. 이미지 사이즈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- 640 * X 및 320 * X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58" name="Google Shape;558;g1238a53e946_2_1"/>
          <p:cNvSpPr txBox="1"/>
          <p:nvPr/>
        </p:nvSpPr>
        <p:spPr>
          <a:xfrm>
            <a:off x="11961110" y="5696850"/>
            <a:ext cx="5599889" cy="2379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ex)</a:t>
            </a:r>
            <a:r>
              <a:rPr lang="en-US" sz="20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0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가. </a:t>
            </a:r>
            <a:r>
              <a:rPr lang="en-US" sz="20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전처리</a:t>
            </a:r>
            <a:r>
              <a:rPr lang="en-US" sz="20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전</a:t>
            </a:r>
            <a:endParaRPr sz="20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- 0 0.511460 0.520374 0.710526 </a:t>
            </a:r>
            <a:endParaRPr sz="20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- 1 0.499328 0.546123 0.455221 </a:t>
            </a:r>
            <a:endParaRPr sz="20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나. </a:t>
            </a:r>
            <a:r>
              <a:rPr lang="en-US" sz="20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전처리</a:t>
            </a:r>
            <a:r>
              <a:rPr lang="en-US" sz="20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후</a:t>
            </a:r>
            <a:endParaRPr sz="20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- 0~399 0.499328 0.546123 0.455221</a:t>
            </a:r>
            <a:r>
              <a:rPr lang="en-US" sz="18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18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59" name="Google Shape;559;g1238a53e946_2_1"/>
          <p:cNvSpPr txBox="1"/>
          <p:nvPr/>
        </p:nvSpPr>
        <p:spPr>
          <a:xfrm>
            <a:off x="11938603" y="4333075"/>
            <a:ext cx="5134123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라벨 파일 용기 좌표 제거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60" name="Google Shape;560;g1238a53e946_2_1"/>
          <p:cNvSpPr txBox="1"/>
          <p:nvPr/>
        </p:nvSpPr>
        <p:spPr>
          <a:xfrm>
            <a:off x="11938603" y="5114350"/>
            <a:ext cx="4840627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F8F8F8"/>
                </a:solidFill>
                <a:latin typeface="Jua"/>
                <a:ea typeface="Jua"/>
                <a:cs typeface="Jua"/>
                <a:sym typeface="Jua"/>
              </a:rPr>
              <a:t>3. 클래스번호로 수정</a:t>
            </a:r>
            <a:endParaRPr sz="2500" spc="-300">
              <a:solidFill>
                <a:srgbClr val="F8F8F8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61" name="Google Shape;561;g1238a53e946_2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0450" y="2826775"/>
            <a:ext cx="10203875" cy="6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1238a53e946_2_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88475" y="2578175"/>
            <a:ext cx="10203875" cy="70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1238a53e946_2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72300" y="3127550"/>
            <a:ext cx="5293751" cy="434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1238a53e946_2_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51314" y="7772650"/>
            <a:ext cx="5279925" cy="107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1238a53e946_2_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11344" y="3127550"/>
            <a:ext cx="3904568" cy="572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1238a53e946_2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51325" y="2146475"/>
            <a:ext cx="2742500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238a53e946_2_1"/>
          <p:cNvSpPr txBox="1"/>
          <p:nvPr/>
        </p:nvSpPr>
        <p:spPr>
          <a:xfrm>
            <a:off x="2077174" y="2166188"/>
            <a:ext cx="198257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전처리</a:t>
            </a:r>
            <a:r>
              <a:rPr lang="en-US" sz="30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전</a:t>
            </a:r>
            <a:endParaRPr sz="30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68" name="Google Shape;568;g1238a53e946_2_1"/>
          <p:cNvSpPr txBox="1"/>
          <p:nvPr/>
        </p:nvSpPr>
        <p:spPr>
          <a:xfrm>
            <a:off x="943725" y="847625"/>
            <a:ext cx="6267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가-01.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데이터전처리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(2/2)</a:t>
            </a:r>
            <a:endParaRPr sz="3500" spc="-15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f3d8e89924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4675" y="2753200"/>
            <a:ext cx="4500150" cy="6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f3d8e89924_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f3d8e89924_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f3d8e89924_2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4450" y="2753200"/>
            <a:ext cx="10462500" cy="6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f3d8e89924_2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8225" y="2593025"/>
            <a:ext cx="4500150" cy="6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f3d8e89924_2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81799" y="2236975"/>
            <a:ext cx="2133900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f3d8e89924_2_0"/>
          <p:cNvSpPr txBox="1"/>
          <p:nvPr/>
        </p:nvSpPr>
        <p:spPr>
          <a:xfrm>
            <a:off x="2081450" y="2256688"/>
            <a:ext cx="173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요약</a:t>
            </a:r>
            <a:endParaRPr sz="30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80" name="Google Shape;580;gf3d8e89924_2_0"/>
          <p:cNvSpPr txBox="1"/>
          <p:nvPr/>
        </p:nvSpPr>
        <p:spPr>
          <a:xfrm>
            <a:off x="1583799" y="3247201"/>
            <a:ext cx="4374575" cy="557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AutoNum type="arabicPeriod"/>
            </a:pP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사용한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모델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: YOLOv5-s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이미지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사이즈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: 320 * X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학습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시간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: 80 hours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4.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테스트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정확도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- mAP@.5 : 0.62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- mAP@.5:.95 : 0.38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5. YOLOv5-s (Pretrained)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- mAP@.5 : 0.57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698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- mAP@.5:.95 : 0.37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81" name="Google Shape;581;gf3d8e89924_2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86550" y="2638375"/>
            <a:ext cx="10462500" cy="68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f3d8e89924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03825" y="6344927"/>
            <a:ext cx="4949675" cy="289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f3d8e89924_2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91550" y="3298525"/>
            <a:ext cx="4949675" cy="286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f3d8e89924_2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03826" y="3273274"/>
            <a:ext cx="4949675" cy="291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f3d8e89924_2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91550" y="6331525"/>
            <a:ext cx="4949663" cy="29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f3d8e89924_2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53623" y="2236988"/>
            <a:ext cx="3258725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f3d8e89924_2_0"/>
          <p:cNvSpPr txBox="1"/>
          <p:nvPr/>
        </p:nvSpPr>
        <p:spPr>
          <a:xfrm>
            <a:off x="10528992" y="2256713"/>
            <a:ext cx="250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모델링 결과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88" name="Google Shape;588;gf3d8e89924_2_0"/>
          <p:cNvSpPr txBox="1"/>
          <p:nvPr/>
        </p:nvSpPr>
        <p:spPr>
          <a:xfrm>
            <a:off x="943725" y="847625"/>
            <a:ext cx="6267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가-02.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모델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학습결과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(1/3)</a:t>
            </a:r>
            <a:endParaRPr sz="3500" spc="-15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1238a53e946_1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1238a53e946_1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238a53e946_1_36"/>
          <p:cNvSpPr txBox="1"/>
          <p:nvPr/>
        </p:nvSpPr>
        <p:spPr>
          <a:xfrm>
            <a:off x="943725" y="847625"/>
            <a:ext cx="6267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가-02.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모델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학습결과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(2/3)</a:t>
            </a:r>
            <a:endParaRPr sz="3500" spc="-15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596" name="Google Shape;596;g1238a53e946_1_36"/>
          <p:cNvGraphicFramePr/>
          <p:nvPr>
            <p:extLst>
              <p:ext uri="{D42A27DB-BD31-4B8C-83A1-F6EECF244321}">
                <p14:modId xmlns:p14="http://schemas.microsoft.com/office/powerpoint/2010/main" val="3976956678"/>
              </p:ext>
            </p:extLst>
          </p:nvPr>
        </p:nvGraphicFramePr>
        <p:xfrm>
          <a:off x="1747325" y="2966838"/>
          <a:ext cx="14791050" cy="6265700"/>
        </p:xfrm>
        <a:graphic>
          <a:graphicData uri="http://schemas.openxmlformats.org/drawingml/2006/table">
            <a:tbl>
              <a:tblPr>
                <a:noFill/>
                <a:tableStyleId>{465B3D76-22ED-4805-B73B-666B58040AEC}</a:tableStyleId>
              </a:tblPr>
              <a:tblGrid>
                <a:gridCol w="222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5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5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 err="1">
                          <a:latin typeface="Jua"/>
                          <a:ea typeface="Jua"/>
                          <a:cs typeface="Jua"/>
                          <a:sym typeface="Jua"/>
                        </a:rPr>
                        <a:t>클래스</a:t>
                      </a: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r>
                        <a:rPr lang="en-US" sz="2300" spc="-150" dirty="0" err="1">
                          <a:latin typeface="Jua"/>
                          <a:ea typeface="Jua"/>
                          <a:cs typeface="Jua"/>
                          <a:sym typeface="Jua"/>
                        </a:rPr>
                        <a:t>개수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모델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이미지 사이즈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epoch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학습 시간</a:t>
                      </a:r>
                      <a:b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</a:b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(1epoch당)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테스트 정확도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5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spc="-15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YOLOv5 S</a:t>
                      </a:r>
                      <a:endParaRPr sz="2300" spc="-15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640 * x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300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3m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0.94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0.66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5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YOLOv5 L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640 * x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300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9m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0.95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0.7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5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spc="-15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YOLOv5 X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640 * x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100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20m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0.95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0.69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400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YOLOv5 S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640 * x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45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3.5h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0.77</a:t>
                      </a:r>
                      <a:endParaRPr sz="20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0.6 </a:t>
                      </a:r>
                      <a:endParaRPr sz="15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400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spc="-15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YOLOv5 S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320 * x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80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1h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0.62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0.38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400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spc="-15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YOLOv5 L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320 * x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30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3.5h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0.68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0.43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97" name="Google Shape;597;g1238a53e946_1_36"/>
          <p:cNvSpPr txBox="1"/>
          <p:nvPr/>
        </p:nvSpPr>
        <p:spPr>
          <a:xfrm rot="-1285739">
            <a:off x="1145837" y="6417362"/>
            <a:ext cx="2194074" cy="64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  <a:latin typeface="Jua"/>
                <a:ea typeface="Jua"/>
                <a:cs typeface="Jua"/>
                <a:sym typeface="Jua"/>
              </a:rPr>
              <a:t>✓낙점</a:t>
            </a:r>
            <a:endParaRPr sz="3000" b="1">
              <a:solidFill>
                <a:srgbClr val="FF0000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8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 txBox="1"/>
          <p:nvPr/>
        </p:nvSpPr>
        <p:spPr>
          <a:xfrm>
            <a:off x="943725" y="847625"/>
            <a:ext cx="422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85425" y="5074387"/>
            <a:ext cx="2350950" cy="10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 txBox="1"/>
          <p:nvPr/>
        </p:nvSpPr>
        <p:spPr>
          <a:xfrm>
            <a:off x="14201788" y="5117438"/>
            <a:ext cx="1918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개발후기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발전방향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0325" y="3429000"/>
            <a:ext cx="2690650" cy="429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29800" y="3429000"/>
            <a:ext cx="2690675" cy="429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85425" y="3461175"/>
            <a:ext cx="2350950" cy="10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 txBox="1"/>
          <p:nvPr/>
        </p:nvSpPr>
        <p:spPr>
          <a:xfrm>
            <a:off x="14201788" y="3696688"/>
            <a:ext cx="1918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시연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85425" y="6687600"/>
            <a:ext cx="2350950" cy="10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 txBox="1"/>
          <p:nvPr/>
        </p:nvSpPr>
        <p:spPr>
          <a:xfrm>
            <a:off x="14201788" y="6923100"/>
            <a:ext cx="1918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Q &amp; A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1" name="Google Shape;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0825" y="3429000"/>
            <a:ext cx="2690650" cy="429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1325" y="3429000"/>
            <a:ext cx="2690675" cy="42990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"/>
          <p:cNvSpPr txBox="1"/>
          <p:nvPr/>
        </p:nvSpPr>
        <p:spPr>
          <a:xfrm>
            <a:off x="1948750" y="4266100"/>
            <a:ext cx="289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가. </a:t>
            </a:r>
            <a:r>
              <a:rPr lang="en-US" sz="23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주제선정</a:t>
            </a:r>
            <a:r>
              <a:rPr lang="en-US" sz="23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3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배경</a:t>
            </a:r>
            <a:endParaRPr sz="23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1948750" y="4874100"/>
            <a:ext cx="2892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나. </a:t>
            </a:r>
            <a:r>
              <a:rPr lang="en-US" sz="23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데이터</a:t>
            </a:r>
            <a:r>
              <a:rPr lang="en-US" sz="23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3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수집</a:t>
            </a:r>
            <a:r>
              <a:rPr lang="en-US" sz="23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및</a:t>
            </a:r>
            <a:endParaRPr sz="23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23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요구사항</a:t>
            </a:r>
            <a:r>
              <a:rPr lang="en-US" sz="23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3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분석</a:t>
            </a:r>
            <a:endParaRPr sz="23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1948750" y="5836100"/>
            <a:ext cx="289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다. </a:t>
            </a:r>
            <a:r>
              <a:rPr lang="en-US" sz="23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서비스</a:t>
            </a:r>
            <a:r>
              <a:rPr lang="en-US" sz="23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3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흐름도</a:t>
            </a:r>
            <a:endParaRPr sz="23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6" name="Google Shape;8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3562" y="3086025"/>
            <a:ext cx="1811125" cy="6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 txBox="1"/>
          <p:nvPr/>
        </p:nvSpPr>
        <p:spPr>
          <a:xfrm>
            <a:off x="2070487" y="3144300"/>
            <a:ext cx="21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분석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0599" y="3086025"/>
            <a:ext cx="1811125" cy="6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20074" y="3086025"/>
            <a:ext cx="1811125" cy="6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10937" y="3086025"/>
            <a:ext cx="1811125" cy="6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/>
          <p:nvPr/>
        </p:nvSpPr>
        <p:spPr>
          <a:xfrm>
            <a:off x="8027943" y="3144300"/>
            <a:ext cx="21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개발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5049201" y="3144300"/>
            <a:ext cx="21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설계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1006694" y="3144300"/>
            <a:ext cx="2195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시험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4896800" y="4266100"/>
            <a:ext cx="289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가. </a:t>
            </a:r>
            <a:r>
              <a:rPr lang="en-US" sz="2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시스템</a:t>
            </a:r>
            <a:r>
              <a:rPr lang="en-US" sz="2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구성도</a:t>
            </a:r>
            <a:r>
              <a:rPr lang="en-US" sz="2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7864388" y="4266100"/>
            <a:ext cx="289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가. 모델링 </a:t>
            </a:r>
            <a:endParaRPr sz="2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0781888" y="4266100"/>
            <a:ext cx="289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가. </a:t>
            </a:r>
            <a:r>
              <a:rPr lang="en-US" sz="2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통합시험</a:t>
            </a:r>
            <a:endParaRPr sz="2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7864388" y="4874100"/>
            <a:ext cx="289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나. Back-End</a:t>
            </a:r>
            <a:endParaRPr sz="2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7864388" y="5482100"/>
            <a:ext cx="289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다. Front-End</a:t>
            </a:r>
            <a:endParaRPr sz="2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4896800" y="5051100"/>
            <a:ext cx="289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나. 화면구성도</a:t>
            </a:r>
            <a:endParaRPr sz="2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896800" y="5836100"/>
            <a:ext cx="289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다. Database </a:t>
            </a:r>
            <a:r>
              <a:rPr lang="en-US" sz="2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구성</a:t>
            </a:r>
            <a:endParaRPr sz="2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864388" y="6090100"/>
            <a:ext cx="2892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라. 정보보호</a:t>
            </a:r>
            <a:endParaRPr sz="2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g1238a53e946_12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g1238a53e946_12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1238a53e946_12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975" y="2301850"/>
            <a:ext cx="4834725" cy="40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1238a53e946_12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863" y="4733350"/>
            <a:ext cx="5583601" cy="53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1238a53e946_12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1800" y="2301850"/>
            <a:ext cx="4834726" cy="40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1238a53e946_12_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39700" y="4733350"/>
            <a:ext cx="5583599" cy="53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1238a53e946_12_32"/>
          <p:cNvSpPr txBox="1"/>
          <p:nvPr/>
        </p:nvSpPr>
        <p:spPr>
          <a:xfrm>
            <a:off x="943725" y="847625"/>
            <a:ext cx="6267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가-02.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모델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학습결과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(3/3)</a:t>
            </a:r>
            <a:endParaRPr sz="3500" spc="-15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g12470948f7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8070" y="2764627"/>
            <a:ext cx="6898931" cy="70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12470948f7b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12470948f7b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2470948f7b_0_0"/>
          <p:cNvPicPr preferRelativeResize="0"/>
          <p:nvPr/>
        </p:nvPicPr>
        <p:blipFill rotWithShape="1">
          <a:blip r:embed="rId5">
            <a:alphaModFix/>
          </a:blip>
          <a:srcRect l="2490" r="-2490"/>
          <a:stretch/>
        </p:blipFill>
        <p:spPr>
          <a:xfrm>
            <a:off x="1458225" y="2600906"/>
            <a:ext cx="6898931" cy="703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12470948f7b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7582" y="2236975"/>
            <a:ext cx="3271364" cy="701108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12470948f7b_0_0"/>
          <p:cNvSpPr txBox="1"/>
          <p:nvPr/>
        </p:nvSpPr>
        <p:spPr>
          <a:xfrm>
            <a:off x="2413657" y="2257124"/>
            <a:ext cx="26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결 론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9" name="Google Shape;619;g12470948f7b_0_0"/>
          <p:cNvSpPr txBox="1"/>
          <p:nvPr/>
        </p:nvSpPr>
        <p:spPr>
          <a:xfrm>
            <a:off x="1650726" y="3490413"/>
            <a:ext cx="5672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AutoNum type="arabicPeriod"/>
            </a:pPr>
            <a:r>
              <a:rPr lang="en-US" sz="2500" spc="-15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복잡한 모델의 정확도가 높다</a:t>
            </a:r>
            <a:endParaRPr sz="2500" spc="-15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20" name="Google Shape;620;g12470948f7b_0_0"/>
          <p:cNvSpPr txBox="1"/>
          <p:nvPr/>
        </p:nvSpPr>
        <p:spPr>
          <a:xfrm>
            <a:off x="943725" y="847625"/>
            <a:ext cx="6267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가-03.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모델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보완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(1/2)</a:t>
            </a:r>
            <a:endParaRPr sz="3500" spc="-15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21" name="Google Shape;621;g12470948f7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7595" y="2764627"/>
            <a:ext cx="6898931" cy="70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12470948f7b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17750" y="2600906"/>
            <a:ext cx="6898930" cy="703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12470948f7b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67107" y="2236975"/>
            <a:ext cx="3271364" cy="701108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12470948f7b_0_0"/>
          <p:cNvSpPr txBox="1"/>
          <p:nvPr/>
        </p:nvSpPr>
        <p:spPr>
          <a:xfrm>
            <a:off x="10673182" y="2257124"/>
            <a:ext cx="265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보 완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25" name="Google Shape;625;g12470948f7b_0_0"/>
          <p:cNvSpPr txBox="1"/>
          <p:nvPr/>
        </p:nvSpPr>
        <p:spPr>
          <a:xfrm>
            <a:off x="1650726" y="4514575"/>
            <a:ext cx="5672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이미지 사이즈가 클수록 정확도가 높다</a:t>
            </a:r>
            <a:endParaRPr sz="2500" spc="-15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26" name="Google Shape;626;g12470948f7b_0_0"/>
          <p:cNvSpPr txBox="1"/>
          <p:nvPr/>
        </p:nvSpPr>
        <p:spPr>
          <a:xfrm>
            <a:off x="1650726" y="5538725"/>
            <a:ext cx="5672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클래수 개수가 적을수록 정확도가 높다</a:t>
            </a:r>
            <a:endParaRPr sz="2500" spc="-15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27" name="Google Shape;627;g12470948f7b_0_0"/>
          <p:cNvSpPr txBox="1"/>
          <p:nvPr/>
        </p:nvSpPr>
        <p:spPr>
          <a:xfrm>
            <a:off x="9957600" y="3521150"/>
            <a:ext cx="6436285" cy="518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Char char="●"/>
            </a:pP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정확도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향상을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위한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방법</a:t>
            </a: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AutoNum type="arabicPeriod"/>
            </a:pP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데이터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보강</a:t>
            </a: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527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-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검색량이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높고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모델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정확도가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낮았던</a:t>
            </a:r>
            <a:endParaRPr lang="en-US"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527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‘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돼지고기김치찌개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’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데이터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보강</a:t>
            </a: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527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클래스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축소</a:t>
            </a: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527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-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검색량이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낮고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모델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정확도가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낮은</a:t>
            </a:r>
            <a:endParaRPr lang="en-US"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527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39개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클래스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삭제</a:t>
            </a: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527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추가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모델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사용</a:t>
            </a: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527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- Object Detection + CNN/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ViT</a:t>
            </a: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5270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</a:pP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-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시간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관계상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진행하기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어려움</a:t>
            </a: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g12470948f7b_0_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12470948f7b_0_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12470948f7b_0_67"/>
          <p:cNvSpPr txBox="1"/>
          <p:nvPr/>
        </p:nvSpPr>
        <p:spPr>
          <a:xfrm>
            <a:off x="943725" y="847625"/>
            <a:ext cx="6267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가-03. 모델 보완(2/2)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635" name="Google Shape;635;g12470948f7b_0_67"/>
          <p:cNvGraphicFramePr/>
          <p:nvPr>
            <p:extLst>
              <p:ext uri="{D42A27DB-BD31-4B8C-83A1-F6EECF244321}">
                <p14:modId xmlns:p14="http://schemas.microsoft.com/office/powerpoint/2010/main" val="2718004002"/>
              </p:ext>
            </p:extLst>
          </p:nvPr>
        </p:nvGraphicFramePr>
        <p:xfrm>
          <a:off x="1304800" y="2376138"/>
          <a:ext cx="7635625" cy="5370600"/>
        </p:xfrm>
        <a:graphic>
          <a:graphicData uri="http://schemas.openxmlformats.org/drawingml/2006/table">
            <a:tbl>
              <a:tblPr>
                <a:noFill/>
                <a:tableStyleId>{465B3D76-22ED-4805-B73B-666B58040AEC}</a:tableStyleId>
              </a:tblPr>
              <a:tblGrid>
                <a:gridCol w="222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51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All Classes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 err="1">
                          <a:latin typeface="Jua"/>
                          <a:ea typeface="Jua"/>
                          <a:cs typeface="Jua"/>
                          <a:sym typeface="Jua"/>
                        </a:rPr>
                        <a:t>클래스</a:t>
                      </a: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r>
                        <a:rPr lang="en-US" sz="2300" spc="-150" dirty="0" err="1">
                          <a:latin typeface="Jua"/>
                          <a:ea typeface="Jua"/>
                          <a:cs typeface="Jua"/>
                          <a:sym typeface="Jua"/>
                        </a:rPr>
                        <a:t>개수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epoch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테스트 정확도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400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80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0.62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0.38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361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33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0.65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0.41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361+데이터보강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spc="-15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33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0.64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0.39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51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 err="1">
                          <a:latin typeface="Jua"/>
                          <a:ea typeface="Jua"/>
                          <a:cs typeface="Jua"/>
                          <a:sym typeface="Jua"/>
                        </a:rPr>
                        <a:t>모델</a:t>
                      </a: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 : YOLOv5 S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36" name="Google Shape;636;g12470948f7b_0_67"/>
          <p:cNvGraphicFramePr/>
          <p:nvPr>
            <p:extLst>
              <p:ext uri="{D42A27DB-BD31-4B8C-83A1-F6EECF244321}">
                <p14:modId xmlns:p14="http://schemas.microsoft.com/office/powerpoint/2010/main" val="233295931"/>
              </p:ext>
            </p:extLst>
          </p:nvPr>
        </p:nvGraphicFramePr>
        <p:xfrm>
          <a:off x="9345300" y="2376138"/>
          <a:ext cx="7635625" cy="5370600"/>
        </p:xfrm>
        <a:graphic>
          <a:graphicData uri="http://schemas.openxmlformats.org/drawingml/2006/table">
            <a:tbl>
              <a:tblPr>
                <a:noFill/>
                <a:tableStyleId>{465B3D76-22ED-4805-B73B-666B58040AEC}</a:tableStyleId>
              </a:tblPr>
              <a:tblGrid>
                <a:gridCol w="222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51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 err="1">
                          <a:latin typeface="Jua"/>
                          <a:ea typeface="Jua"/>
                          <a:cs typeface="Jua"/>
                          <a:sym typeface="Jua"/>
                        </a:rPr>
                        <a:t>돼지고기</a:t>
                      </a: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r>
                        <a:rPr lang="en-US" sz="2300" spc="-150" dirty="0" err="1">
                          <a:latin typeface="Jua"/>
                          <a:ea typeface="Jua"/>
                          <a:cs typeface="Jua"/>
                          <a:sym typeface="Jua"/>
                        </a:rPr>
                        <a:t>김치찌개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 err="1">
                          <a:latin typeface="Jua"/>
                          <a:ea typeface="Jua"/>
                          <a:cs typeface="Jua"/>
                          <a:sym typeface="Jua"/>
                        </a:rPr>
                        <a:t>클래스</a:t>
                      </a: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r>
                        <a:rPr lang="en-US" sz="2300" spc="-150" dirty="0" err="1">
                          <a:latin typeface="Jua"/>
                          <a:ea typeface="Jua"/>
                          <a:cs typeface="Jua"/>
                          <a:sym typeface="Jua"/>
                        </a:rPr>
                        <a:t>개수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epoch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테스트 정확도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400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80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0.21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0.10</a:t>
                      </a:r>
                      <a:endParaRPr sz="2300" spc="-150" dirty="0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361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33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</a:t>
                      </a:r>
                      <a:r>
                        <a:rPr lang="en-US" sz="2300" spc="-150" dirty="0">
                          <a:solidFill>
                            <a:srgbClr val="FF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0.32</a:t>
                      </a:r>
                      <a:endParaRPr sz="2300" spc="-150" dirty="0">
                        <a:solidFill>
                          <a:srgbClr val="FF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</a:t>
                      </a:r>
                      <a:r>
                        <a:rPr lang="en-US" sz="2300" spc="-150" dirty="0">
                          <a:solidFill>
                            <a:srgbClr val="FF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0.16</a:t>
                      </a:r>
                      <a:endParaRPr sz="2300" spc="-150" dirty="0">
                        <a:solidFill>
                          <a:srgbClr val="FF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>
                          <a:latin typeface="Jua"/>
                          <a:ea typeface="Jua"/>
                          <a:cs typeface="Jua"/>
                          <a:sym typeface="Jua"/>
                        </a:rPr>
                        <a:t>361+데이터보강</a:t>
                      </a:r>
                      <a:endParaRPr sz="2300" spc="-15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33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 : </a:t>
                      </a:r>
                      <a:r>
                        <a:rPr lang="en-US" sz="2300" spc="-150" dirty="0">
                          <a:solidFill>
                            <a:srgbClr val="FF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0.36</a:t>
                      </a:r>
                      <a:endParaRPr sz="2300" spc="-150" dirty="0">
                        <a:solidFill>
                          <a:srgbClr val="FF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marL="457200" lvl="0" indent="-3746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Jua"/>
                        <a:buChar char="-"/>
                      </a:pPr>
                      <a:r>
                        <a:rPr lang="en-US" sz="2300" spc="-150" dirty="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mAP@.5:.95 : </a:t>
                      </a:r>
                      <a:r>
                        <a:rPr lang="en-US" sz="2300" spc="-150" dirty="0">
                          <a:solidFill>
                            <a:srgbClr val="FF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0.18</a:t>
                      </a:r>
                      <a:endParaRPr sz="2300" spc="-150" dirty="0">
                        <a:solidFill>
                          <a:srgbClr val="FF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51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spc="-150" dirty="0" err="1">
                          <a:latin typeface="Jua"/>
                          <a:ea typeface="Jua"/>
                          <a:cs typeface="Jua"/>
                          <a:sym typeface="Jua"/>
                        </a:rPr>
                        <a:t>모델</a:t>
                      </a:r>
                      <a:r>
                        <a:rPr lang="en-US" sz="2300" spc="-150" dirty="0">
                          <a:latin typeface="Jua"/>
                          <a:ea typeface="Jua"/>
                          <a:cs typeface="Jua"/>
                          <a:sym typeface="Jua"/>
                        </a:rPr>
                        <a:t> : YOLOv5 S</a:t>
                      </a:r>
                      <a:endParaRPr sz="2300" spc="-150" dirty="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37" name="Google Shape;637;g12470948f7b_0_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7430" y="8369617"/>
            <a:ext cx="9602733" cy="133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12470948f7b_0_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5563" y="8297975"/>
            <a:ext cx="9704738" cy="133879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12470948f7b_0_67"/>
          <p:cNvSpPr txBox="1"/>
          <p:nvPr/>
        </p:nvSpPr>
        <p:spPr>
          <a:xfrm>
            <a:off x="4304764" y="8369624"/>
            <a:ext cx="9495806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Char char="-"/>
            </a:pP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특정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클래스의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데이터를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보강하면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정확도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향상</a:t>
            </a:r>
            <a:endParaRPr sz="25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Char char="-"/>
            </a:pP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클래스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우선순위에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따라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데이터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보강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-&gt;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효율적인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모델성능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향상</a:t>
            </a:r>
            <a:r>
              <a:rPr lang="en-US" sz="25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가능</a:t>
            </a:r>
            <a:endParaRPr sz="25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g12470948f7b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2470948f7b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2470948f7b_0_34"/>
          <p:cNvSpPr txBox="1"/>
          <p:nvPr/>
        </p:nvSpPr>
        <p:spPr>
          <a:xfrm>
            <a:off x="943725" y="847625"/>
            <a:ext cx="11331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나.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알러지검출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모델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: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기존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모델에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레이블만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변경</a:t>
            </a:r>
            <a:endParaRPr sz="3500" spc="-15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47" name="Google Shape;647;g12470948f7b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675" y="1875025"/>
            <a:ext cx="7593851" cy="50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12470948f7b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4100" y="1875025"/>
            <a:ext cx="7450500" cy="493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2470948f7b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46550" y="5663625"/>
            <a:ext cx="6956775" cy="43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12470948f7b_0_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5025" y="5165425"/>
            <a:ext cx="5067649" cy="5067649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12470948f7b_0_34"/>
          <p:cNvSpPr txBox="1"/>
          <p:nvPr/>
        </p:nvSpPr>
        <p:spPr>
          <a:xfrm>
            <a:off x="1112675" y="7772525"/>
            <a:ext cx="233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 dirty="0" err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알러지</a:t>
            </a:r>
            <a:r>
              <a:rPr lang="en-US" sz="2500" spc="-150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검출</a:t>
            </a:r>
            <a:endParaRPr sz="2500" spc="-150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ua"/>
              <a:buChar char="-"/>
            </a:pPr>
            <a:r>
              <a:rPr lang="en-US" sz="2500" spc="-150" dirty="0" err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새우</a:t>
            </a:r>
            <a:r>
              <a:rPr lang="en-US" sz="2500" spc="-150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2500" spc="-150" dirty="0" err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땅콩</a:t>
            </a:r>
            <a:endParaRPr sz="2500" spc="-150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g1238a53e946_2_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0313" y="2609425"/>
            <a:ext cx="15600875" cy="68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1238a53e946_2_2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1238a53e946_2_2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1238a53e946_2_288"/>
          <p:cNvSpPr txBox="1"/>
          <p:nvPr/>
        </p:nvSpPr>
        <p:spPr>
          <a:xfrm>
            <a:off x="943725" y="847625"/>
            <a:ext cx="8013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가-03. 모델 개발시 문제점 및 해결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0" name="Google Shape;660;g1238a53e946_2_288"/>
          <p:cNvSpPr txBox="1"/>
          <p:nvPr/>
        </p:nvSpPr>
        <p:spPr>
          <a:xfrm>
            <a:off x="1472250" y="3187175"/>
            <a:ext cx="7515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Jua"/>
              <a:buAutoNum type="arabicPeriod"/>
            </a:pP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한정된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자원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: Storage</a:t>
            </a:r>
            <a:br>
              <a:rPr lang="en-US" sz="2500" spc="-300" dirty="0">
                <a:latin typeface="Jua"/>
                <a:ea typeface="Jua"/>
                <a:cs typeface="Jua"/>
                <a:sym typeface="Jua"/>
              </a:rPr>
            </a:b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- 총 2TB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용량의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Raw Data</a:t>
            </a:r>
            <a:br>
              <a:rPr lang="en-US" sz="2500" spc="-300" dirty="0">
                <a:latin typeface="Jua"/>
                <a:ea typeface="Jua"/>
                <a:cs typeface="Jua"/>
                <a:sym typeface="Jua"/>
              </a:rPr>
            </a:b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- 총 216만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개의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파일</a:t>
            </a:r>
            <a:r>
              <a:rPr lang="en-US" sz="2200" spc="-300" dirty="0">
                <a:latin typeface="Jua"/>
                <a:ea typeface="Jua"/>
                <a:cs typeface="Jua"/>
                <a:sym typeface="Jua"/>
              </a:rPr>
              <a:t>(jpg, txt, xml </a:t>
            </a:r>
            <a:r>
              <a:rPr lang="en-US" sz="2200" spc="-300" dirty="0" err="1">
                <a:latin typeface="Jua"/>
                <a:ea typeface="Jua"/>
                <a:cs typeface="Jua"/>
                <a:sym typeface="Jua"/>
              </a:rPr>
              <a:t>각각</a:t>
            </a:r>
            <a:r>
              <a:rPr lang="en-US" sz="2200" spc="-300" dirty="0">
                <a:latin typeface="Jua"/>
                <a:ea typeface="Jua"/>
                <a:cs typeface="Jua"/>
                <a:sym typeface="Jua"/>
              </a:rPr>
              <a:t> 7만2천 건)</a:t>
            </a:r>
            <a:br>
              <a:rPr lang="en-US" sz="2500" spc="-300" dirty="0">
                <a:latin typeface="Jua"/>
                <a:ea typeface="Jua"/>
                <a:cs typeface="Jua"/>
                <a:sym typeface="Jua"/>
              </a:rPr>
            </a:b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-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로컬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환경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대용량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SSD의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부재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1" name="Google Shape;661;g1238a53e946_2_288"/>
          <p:cNvSpPr txBox="1"/>
          <p:nvPr/>
        </p:nvSpPr>
        <p:spPr>
          <a:xfrm>
            <a:off x="2600813" y="5751538"/>
            <a:ext cx="18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사용환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2" name="Google Shape;662;g1238a53e946_2_288"/>
          <p:cNvSpPr txBox="1"/>
          <p:nvPr/>
        </p:nvSpPr>
        <p:spPr>
          <a:xfrm>
            <a:off x="1472250" y="5079025"/>
            <a:ext cx="76212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2.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한정된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자원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: GPU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 -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로컬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환경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고성능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GPU의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부재</a:t>
            </a:r>
            <a:br>
              <a:rPr lang="en-US" sz="2500" spc="-300" dirty="0">
                <a:latin typeface="Jua"/>
                <a:ea typeface="Jua"/>
                <a:cs typeface="Jua"/>
                <a:sym typeface="Jua"/>
              </a:rPr>
            </a:b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 - AWS EC2 :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여러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명이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한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개의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인스턴스를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공유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         →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과부하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발생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→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모델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학습에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차질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 - Google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Colab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: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런타임⦁시간용량</a:t>
            </a:r>
            <a:r>
              <a:rPr lang="en-US" sz="2400" spc="-300" dirty="0" err="1">
                <a:solidFill>
                  <a:schemeClr val="dk1"/>
                </a:solidFill>
                <a:highlight>
                  <a:srgbClr val="FFFFFF"/>
                </a:highlight>
              </a:rPr>
              <a:t>⦁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GPU할당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/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사용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  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제한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인스턴스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종료시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모든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데이터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초기화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3" name="Google Shape;663;g1238a53e946_2_288"/>
          <p:cNvSpPr txBox="1"/>
          <p:nvPr/>
        </p:nvSpPr>
        <p:spPr>
          <a:xfrm>
            <a:off x="1472250" y="7783425"/>
            <a:ext cx="7248836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3.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학습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시간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 -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고해상도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이미지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데이터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다수로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학습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시간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장기화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   </a:t>
            </a:r>
            <a:r>
              <a:rPr lang="en-US" sz="2200" spc="-300" dirty="0">
                <a:latin typeface="Jua"/>
                <a:ea typeface="Jua"/>
                <a:cs typeface="Jua"/>
                <a:sym typeface="Jua"/>
              </a:rPr>
              <a:t>(약 3000 * 4000 pixel)</a:t>
            </a:r>
            <a:endParaRPr sz="2200" spc="-300" dirty="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64" name="Google Shape;664;g1238a53e946_2_2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5855618" y="5996925"/>
            <a:ext cx="6370250" cy="1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1238a53e946_2_288"/>
          <p:cNvSpPr txBox="1"/>
          <p:nvPr/>
        </p:nvSpPr>
        <p:spPr>
          <a:xfrm>
            <a:off x="9360400" y="3187175"/>
            <a:ext cx="7480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500"/>
              <a:buFont typeface="Jua"/>
              <a:buAutoNum type="arabicPeriod"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AWS S3, Google Cloud 등 유료 솔루션 검토</a:t>
            </a:r>
            <a:b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- 개인용 Google Drive 2TB 최종 구매 결정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6" name="Google Shape;666;g1238a53e946_2_288"/>
          <p:cNvSpPr txBox="1"/>
          <p:nvPr/>
        </p:nvSpPr>
        <p:spPr>
          <a:xfrm>
            <a:off x="9360400" y="5079025"/>
            <a:ext cx="75159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2. Google Colab</a:t>
            </a:r>
            <a:b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- GPU 할당 고려, Colab Pro 사용 필수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- 인스턴스 스토리지 용량 제한 및 초기화 문제</a:t>
            </a:r>
            <a:b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  - 구글드라이브 상 데이터 압축 후 저장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  - 24시간마다 구글드라이브 데이터 copy 후 사용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    </a:t>
            </a:r>
            <a:r>
              <a:rPr lang="en-US" sz="22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(인스턴스 최대 런타임 : 24시간)</a:t>
            </a:r>
            <a:endParaRPr sz="22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67" name="Google Shape;667;g1238a53e946_2_288"/>
          <p:cNvSpPr txBox="1"/>
          <p:nvPr/>
        </p:nvSpPr>
        <p:spPr>
          <a:xfrm>
            <a:off x="9360400" y="7783425"/>
            <a:ext cx="74808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3. YOLOv5는  </a:t>
            </a:r>
            <a:r>
              <a:rPr lang="en-US" sz="2500" spc="-300" dirty="0" err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설정된</a:t>
            </a:r>
            <a: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이미지</a:t>
            </a:r>
            <a: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사이즈에</a:t>
            </a:r>
            <a: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맞게</a:t>
            </a:r>
            <a: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자동으로</a:t>
            </a:r>
            <a:endParaRPr sz="2500" spc="-300" dirty="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2500" spc="-300" dirty="0" err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Arugmentation됨을</a:t>
            </a:r>
            <a: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고려</a:t>
            </a:r>
            <a:b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</a:br>
            <a: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- 640 * X </a:t>
            </a:r>
            <a:r>
              <a:rPr lang="en-US" sz="2500" spc="-300" dirty="0" err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사이즈로</a:t>
            </a:r>
            <a: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재전처리하여</a:t>
            </a:r>
            <a: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시간</a:t>
            </a:r>
            <a:r>
              <a:rPr lang="en-US" sz="2500" spc="-300" dirty="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단축</a:t>
            </a:r>
            <a:endParaRPr sz="2500" spc="-300" dirty="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68" name="Google Shape;668;g1238a53e946_2_2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35500" y="2259475"/>
            <a:ext cx="1838100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1238a53e946_2_288"/>
          <p:cNvSpPr txBox="1"/>
          <p:nvPr/>
        </p:nvSpPr>
        <p:spPr>
          <a:xfrm>
            <a:off x="9804249" y="2298900"/>
            <a:ext cx="150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해결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70" name="Google Shape;670;g1238a53e946_2_2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2275" y="2259475"/>
            <a:ext cx="1838100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1238a53e946_2_288"/>
          <p:cNvSpPr txBox="1"/>
          <p:nvPr/>
        </p:nvSpPr>
        <p:spPr>
          <a:xfrm>
            <a:off x="1831024" y="2298900"/>
            <a:ext cx="150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문제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672" name="Google Shape;672;g1238a53e946_2_288"/>
          <p:cNvCxnSpPr/>
          <p:nvPr/>
        </p:nvCxnSpPr>
        <p:spPr>
          <a:xfrm>
            <a:off x="1901550" y="5008425"/>
            <a:ext cx="1448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73" name="Google Shape;673;g1238a53e946_2_288"/>
          <p:cNvCxnSpPr/>
          <p:nvPr/>
        </p:nvCxnSpPr>
        <p:spPr>
          <a:xfrm>
            <a:off x="1901550" y="7730850"/>
            <a:ext cx="1448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g123281004c6_1_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8525" y="6763800"/>
            <a:ext cx="4929301" cy="278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123281004c6_1_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8525" y="2660550"/>
            <a:ext cx="4929301" cy="37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123281004c6_1_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525" y="2593025"/>
            <a:ext cx="4814151" cy="372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123281004c6_1_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123281004c6_1_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123281004c6_1_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1924" y="2236975"/>
            <a:ext cx="2145600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123281004c6_1_99"/>
          <p:cNvSpPr txBox="1"/>
          <p:nvPr/>
        </p:nvSpPr>
        <p:spPr>
          <a:xfrm>
            <a:off x="943725" y="847625"/>
            <a:ext cx="422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나. Back-End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85" name="Google Shape;685;g123281004c6_1_9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71375" y="2593025"/>
            <a:ext cx="10647925" cy="68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123281004c6_1_99"/>
          <p:cNvSpPr txBox="1"/>
          <p:nvPr/>
        </p:nvSpPr>
        <p:spPr>
          <a:xfrm>
            <a:off x="1735663" y="2256675"/>
            <a:ext cx="18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수행방향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87" name="Google Shape;687;g123281004c6_1_99"/>
          <p:cNvSpPr txBox="1"/>
          <p:nvPr/>
        </p:nvSpPr>
        <p:spPr>
          <a:xfrm>
            <a:off x="1396050" y="3110975"/>
            <a:ext cx="6199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Jua"/>
              <a:buAutoNum type="arabicPeriod"/>
            </a:pP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Database-API-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웹을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연결하여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endParaRPr sz="2500" spc="-15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요청된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데이터가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통신토록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구축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endParaRPr sz="2500" spc="-150" dirty="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88" name="Google Shape;688;g123281004c6_1_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525" y="6773675"/>
            <a:ext cx="4814151" cy="2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123281004c6_1_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81924" y="6490625"/>
            <a:ext cx="2145600" cy="6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123281004c6_1_99"/>
          <p:cNvSpPr txBox="1"/>
          <p:nvPr/>
        </p:nvSpPr>
        <p:spPr>
          <a:xfrm>
            <a:off x="1735663" y="6510325"/>
            <a:ext cx="18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사용환경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91" name="Google Shape;691;g123281004c6_1_99"/>
          <p:cNvSpPr txBox="1"/>
          <p:nvPr/>
        </p:nvSpPr>
        <p:spPr>
          <a:xfrm>
            <a:off x="1396050" y="7958925"/>
            <a:ext cx="1838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2. MySQL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92" name="Google Shape;692;g123281004c6_1_99"/>
          <p:cNvSpPr txBox="1"/>
          <p:nvPr/>
        </p:nvSpPr>
        <p:spPr>
          <a:xfrm>
            <a:off x="1396050" y="8500388"/>
            <a:ext cx="262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3. REST API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93" name="Google Shape;693;g123281004c6_1_99"/>
          <p:cNvSpPr txBox="1"/>
          <p:nvPr/>
        </p:nvSpPr>
        <p:spPr>
          <a:xfrm>
            <a:off x="1396050" y="7389525"/>
            <a:ext cx="196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1. AWS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94" name="Google Shape;694;g123281004c6_1_99"/>
          <p:cNvSpPr txBox="1"/>
          <p:nvPr/>
        </p:nvSpPr>
        <p:spPr>
          <a:xfrm>
            <a:off x="3514775" y="7389525"/>
            <a:ext cx="262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4. Python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95" name="Google Shape;695;g123281004c6_1_99"/>
          <p:cNvSpPr txBox="1"/>
          <p:nvPr/>
        </p:nvSpPr>
        <p:spPr>
          <a:xfrm>
            <a:off x="3514775" y="7958925"/>
            <a:ext cx="2145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5. Flask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96" name="Google Shape;696;g123281004c6_1_99"/>
          <p:cNvSpPr txBox="1"/>
          <p:nvPr/>
        </p:nvSpPr>
        <p:spPr>
          <a:xfrm>
            <a:off x="1396050" y="4199075"/>
            <a:ext cx="4929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latin typeface="Jua"/>
                <a:ea typeface="Jua"/>
                <a:cs typeface="Jua"/>
                <a:sym typeface="Jua"/>
              </a:rPr>
              <a:t>2. 현재 대용량 데이터에 해당하지  </a:t>
            </a:r>
            <a:endParaRPr sz="2500" spc="-15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latin typeface="Jua"/>
                <a:ea typeface="Jua"/>
                <a:cs typeface="Jua"/>
                <a:sym typeface="Jua"/>
              </a:rPr>
              <a:t>  않기에 처리시스템 사용치 않음</a:t>
            </a:r>
            <a:endParaRPr sz="2500" spc="-15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97" name="Google Shape;697;g123281004c6_1_99"/>
          <p:cNvSpPr txBox="1"/>
          <p:nvPr/>
        </p:nvSpPr>
        <p:spPr>
          <a:xfrm>
            <a:off x="1396050" y="5287175"/>
            <a:ext cx="492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latin typeface="Jua"/>
                <a:ea typeface="Jua"/>
                <a:cs typeface="Jua"/>
                <a:sym typeface="Jua"/>
              </a:rPr>
              <a:t>3. 멘토링시 언급된 개선사항 반영</a:t>
            </a:r>
            <a:endParaRPr sz="2500" spc="-15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98" name="Google Shape;698;g123281004c6_1_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71375" y="3276900"/>
            <a:ext cx="8629650" cy="58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123281004c6_1_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2322" y="2236975"/>
            <a:ext cx="2624100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123281004c6_1_99"/>
          <p:cNvSpPr txBox="1"/>
          <p:nvPr/>
        </p:nvSpPr>
        <p:spPr>
          <a:xfrm>
            <a:off x="7785313" y="2256688"/>
            <a:ext cx="18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코드예시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01" name="Google Shape;701;g123281004c6_1_99"/>
          <p:cNvSpPr/>
          <p:nvPr/>
        </p:nvSpPr>
        <p:spPr>
          <a:xfrm>
            <a:off x="6571375" y="3292050"/>
            <a:ext cx="8629800" cy="58536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123281004c6_1_99"/>
          <p:cNvSpPr txBox="1"/>
          <p:nvPr/>
        </p:nvSpPr>
        <p:spPr>
          <a:xfrm rot="741">
            <a:off x="6571375" y="2923050"/>
            <a:ext cx="1392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run.py</a:t>
            </a:r>
            <a:endParaRPr sz="2500" b="1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03" name="Google Shape;703;g123281004c6_1_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41625" y="4939075"/>
            <a:ext cx="61995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123281004c6_1_99"/>
          <p:cNvSpPr/>
          <p:nvPr/>
        </p:nvSpPr>
        <p:spPr>
          <a:xfrm>
            <a:off x="10865425" y="4939075"/>
            <a:ext cx="6275700" cy="27801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</a:t>
            </a:r>
            <a:endParaRPr/>
          </a:p>
        </p:txBody>
      </p:sp>
      <p:sp>
        <p:nvSpPr>
          <p:cNvPr id="705" name="Google Shape;705;g123281004c6_1_99"/>
          <p:cNvSpPr txBox="1"/>
          <p:nvPr/>
        </p:nvSpPr>
        <p:spPr>
          <a:xfrm rot="758">
            <a:off x="11910595" y="4593175"/>
            <a:ext cx="4081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&lt;control&gt; user_acount.py</a:t>
            </a:r>
            <a:endParaRPr sz="2500" b="1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g12359e78eaa_1_4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0313" y="2609425"/>
            <a:ext cx="15600875" cy="688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12359e78eaa_1_4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12359e78eaa_1_4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12359e78eaa_1_444"/>
          <p:cNvSpPr txBox="1"/>
          <p:nvPr/>
        </p:nvSpPr>
        <p:spPr>
          <a:xfrm>
            <a:off x="943724" y="847625"/>
            <a:ext cx="8691775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나-01. Back-End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개발시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문제점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및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해결</a:t>
            </a:r>
            <a:endParaRPr sz="3500" spc="-15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14" name="Google Shape;714;g12359e78eaa_1_444"/>
          <p:cNvSpPr txBox="1"/>
          <p:nvPr/>
        </p:nvSpPr>
        <p:spPr>
          <a:xfrm>
            <a:off x="1472250" y="3349550"/>
            <a:ext cx="73581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Jua"/>
              <a:buAutoNum type="arabicPeriod"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로그인 구현 문제</a:t>
            </a:r>
            <a:endParaRPr sz="2500" spc="-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  - 페이지 이동시 로그인이 풀리는 현상 발생</a:t>
            </a:r>
            <a:endParaRPr sz="2500" spc="-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spc="-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- 플라스크에서 html 페이지 렌더링시 문제 해결 사료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15" name="Google Shape;715;g12359e78eaa_1_444"/>
          <p:cNvSpPr txBox="1"/>
          <p:nvPr/>
        </p:nvSpPr>
        <p:spPr>
          <a:xfrm>
            <a:off x="2600813" y="5751538"/>
            <a:ext cx="18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사용환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16" name="Google Shape;716;g12359e78eaa_1_444"/>
          <p:cNvSpPr txBox="1"/>
          <p:nvPr/>
        </p:nvSpPr>
        <p:spPr>
          <a:xfrm>
            <a:off x="1472250" y="5365750"/>
            <a:ext cx="7484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2. 데이터 송신 문제</a:t>
            </a:r>
            <a:endParaRPr sz="2500" spc="-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  - </a:t>
            </a:r>
            <a:r>
              <a:rPr lang="en-US" sz="2500" spc="-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회원정보, 이미지 data, </a:t>
            </a:r>
            <a:r>
              <a:rPr lang="en-US" sz="2500" spc="-300">
                <a:latin typeface="Jua"/>
                <a:ea typeface="Jua"/>
                <a:cs typeface="Jua"/>
                <a:sym typeface="Jua"/>
              </a:rPr>
              <a:t>api방식 송수신시 오류 지속</a:t>
            </a:r>
            <a:endParaRPr sz="2500" spc="-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    발생</a:t>
            </a:r>
            <a:endParaRPr sz="2500" spc="-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  - 데이터 송수신에 대한 이해 부족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17" name="Google Shape;717;g12359e78eaa_1_444"/>
          <p:cNvSpPr txBox="1"/>
          <p:nvPr/>
        </p:nvSpPr>
        <p:spPr>
          <a:xfrm>
            <a:off x="1472250" y="7553250"/>
            <a:ext cx="6199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3. DB와의 연동 문제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18" name="Google Shape;718;g12359e78eaa_1_4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5855618" y="5996925"/>
            <a:ext cx="6370250" cy="1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12359e78eaa_1_444"/>
          <p:cNvSpPr txBox="1"/>
          <p:nvPr/>
        </p:nvSpPr>
        <p:spPr>
          <a:xfrm>
            <a:off x="9251150" y="3349550"/>
            <a:ext cx="72645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500"/>
              <a:buFont typeface="Jua"/>
              <a:buAutoNum type="arabicPeriod"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쿠키 세션에 사용자 정보 저장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- 모든 데이터 이동시에 사용자 정보를 포함해 동작 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  토록 구현 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- 정석적인 방식은 아닌듯 하나 정상작동 중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0" name="Google Shape;720;g12359e78eaa_1_444"/>
          <p:cNvSpPr txBox="1"/>
          <p:nvPr/>
        </p:nvSpPr>
        <p:spPr>
          <a:xfrm>
            <a:off x="9255500" y="5365750"/>
            <a:ext cx="71310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2.</a:t>
            </a:r>
            <a:r>
              <a:rPr lang="en-US" sz="2500" spc="-30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html 형태로 데이터 송수신시 애로사항 多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- Javascript 활용, formdata를 생성하여 데이터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  송수신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1" name="Google Shape;721;g12359e78eaa_1_444"/>
          <p:cNvSpPr txBox="1"/>
          <p:nvPr/>
        </p:nvSpPr>
        <p:spPr>
          <a:xfrm>
            <a:off x="9251150" y="7553250"/>
            <a:ext cx="73581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3. DB 사용능력 미숙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- 저장소의 역할만 수행, 구조 구축능력 부족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  - 그에 따른 데이터 송수신 코드 작성시 어려움 느낌</a:t>
            </a:r>
            <a:endParaRPr sz="2500" spc="-300">
              <a:solidFill>
                <a:srgbClr val="0000FF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22" name="Google Shape;722;g12359e78eaa_1_4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35500" y="2259475"/>
            <a:ext cx="1838100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g12359e78eaa_1_444"/>
          <p:cNvSpPr txBox="1"/>
          <p:nvPr/>
        </p:nvSpPr>
        <p:spPr>
          <a:xfrm>
            <a:off x="9804249" y="2298900"/>
            <a:ext cx="150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해결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24" name="Google Shape;724;g12359e78eaa_1_4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2275" y="2259475"/>
            <a:ext cx="1838100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12359e78eaa_1_444"/>
          <p:cNvSpPr txBox="1"/>
          <p:nvPr/>
        </p:nvSpPr>
        <p:spPr>
          <a:xfrm>
            <a:off x="1831024" y="2298900"/>
            <a:ext cx="1500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문제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726" name="Google Shape;726;g12359e78eaa_1_444"/>
          <p:cNvCxnSpPr/>
          <p:nvPr/>
        </p:nvCxnSpPr>
        <p:spPr>
          <a:xfrm>
            <a:off x="1901550" y="5133125"/>
            <a:ext cx="1448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727" name="Google Shape;727;g12359e78eaa_1_444"/>
          <p:cNvCxnSpPr/>
          <p:nvPr/>
        </p:nvCxnSpPr>
        <p:spPr>
          <a:xfrm>
            <a:off x="1901550" y="7322150"/>
            <a:ext cx="1448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g12359e78eaa_1_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12359e78eaa_1_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g12359e78eaa_1_276"/>
          <p:cNvSpPr txBox="1"/>
          <p:nvPr/>
        </p:nvSpPr>
        <p:spPr>
          <a:xfrm>
            <a:off x="943725" y="847625"/>
            <a:ext cx="7661432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다. Front-End(1/2) </a:t>
            </a:r>
            <a:r>
              <a:rPr lang="en-US" sz="3500" spc="-15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반응형</a:t>
            </a:r>
            <a:r>
              <a:rPr lang="en-US" sz="3500" spc="-15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웹</a:t>
            </a:r>
            <a:endParaRPr sz="3500" spc="-15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35" name="Google Shape;735;g12359e78eaa_1_2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3325" y="5195450"/>
            <a:ext cx="15613625" cy="42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12359e78eaa_1_2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2925" y="2135539"/>
            <a:ext cx="4542675" cy="241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12359e78eaa_1_2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02386" y="1888221"/>
            <a:ext cx="2231175" cy="529789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g12359e78eaa_1_276"/>
          <p:cNvSpPr txBox="1"/>
          <p:nvPr/>
        </p:nvSpPr>
        <p:spPr>
          <a:xfrm>
            <a:off x="7336580" y="1827237"/>
            <a:ext cx="156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사용환경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9" name="Google Shape;739;g12359e78eaa_1_276"/>
          <p:cNvSpPr txBox="1"/>
          <p:nvPr/>
        </p:nvSpPr>
        <p:spPr>
          <a:xfrm>
            <a:off x="6940688" y="2749621"/>
            <a:ext cx="262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1. HTML/CSS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40" name="Google Shape;740;g12359e78eaa_1_276"/>
          <p:cNvSpPr txBox="1"/>
          <p:nvPr/>
        </p:nvSpPr>
        <p:spPr>
          <a:xfrm>
            <a:off x="6940688" y="3361076"/>
            <a:ext cx="262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2. Javascript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41" name="Google Shape;741;g12359e78eaa_1_2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3162" y="2085688"/>
            <a:ext cx="4397026" cy="26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g12359e78eaa_1_2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2638" y="1859963"/>
            <a:ext cx="2231175" cy="5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12359e78eaa_1_276"/>
          <p:cNvSpPr txBox="1"/>
          <p:nvPr/>
        </p:nvSpPr>
        <p:spPr>
          <a:xfrm>
            <a:off x="2296863" y="1821563"/>
            <a:ext cx="156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수행방향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44" name="Google Shape;744;g12359e78eaa_1_276"/>
          <p:cNvSpPr txBox="1"/>
          <p:nvPr/>
        </p:nvSpPr>
        <p:spPr>
          <a:xfrm>
            <a:off x="1831675" y="2718700"/>
            <a:ext cx="4009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1.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프로젝트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기간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고려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단순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명료하게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제작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45" name="Google Shape;745;g12359e78eaa_1_276"/>
          <p:cNvSpPr txBox="1"/>
          <p:nvPr/>
        </p:nvSpPr>
        <p:spPr>
          <a:xfrm>
            <a:off x="1831675" y="3663550"/>
            <a:ext cx="4168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2. DB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데이터를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원하는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형태로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쉽게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이용하도록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제작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746" name="Google Shape;746;g12359e78eaa_1_276"/>
          <p:cNvGrpSpPr/>
          <p:nvPr/>
        </p:nvGrpSpPr>
        <p:grpSpPr>
          <a:xfrm>
            <a:off x="5469489" y="4911867"/>
            <a:ext cx="3495370" cy="646460"/>
            <a:chOff x="9986922" y="4741720"/>
            <a:chExt cx="4449300" cy="837600"/>
          </a:xfrm>
        </p:grpSpPr>
        <p:pic>
          <p:nvPicPr>
            <p:cNvPr id="747" name="Google Shape;747;g12359e78eaa_1_27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986922" y="4800525"/>
              <a:ext cx="4449300" cy="68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g12359e78eaa_1_276"/>
            <p:cNvSpPr txBox="1"/>
            <p:nvPr/>
          </p:nvSpPr>
          <p:spPr>
            <a:xfrm>
              <a:off x="10199901" y="4741720"/>
              <a:ext cx="4038000" cy="83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코드 및 화면 예시</a:t>
              </a:r>
              <a:endParaRPr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749" name="Google Shape;749;g12359e78eaa_1_2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7875" y="5785525"/>
            <a:ext cx="4397025" cy="35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12359e78eaa_1_276"/>
          <p:cNvSpPr txBox="1"/>
          <p:nvPr/>
        </p:nvSpPr>
        <p:spPr>
          <a:xfrm rot="702">
            <a:off x="8872611" y="5439063"/>
            <a:ext cx="2938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CSS 미디어쿼리</a:t>
            </a:r>
            <a:endParaRPr sz="2500" b="1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51" name="Google Shape;751;g12359e78eaa_1_2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89200" y="2119075"/>
            <a:ext cx="3809549" cy="7243827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g12359e78eaa_1_276"/>
          <p:cNvSpPr txBox="1"/>
          <p:nvPr/>
        </p:nvSpPr>
        <p:spPr>
          <a:xfrm>
            <a:off x="6940688" y="3972530"/>
            <a:ext cx="262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3. CSS 미디어쿼리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53" name="Google Shape;753;g12359e78eaa_1_276"/>
          <p:cNvSpPr txBox="1"/>
          <p:nvPr/>
        </p:nvSpPr>
        <p:spPr>
          <a:xfrm rot="502">
            <a:off x="13768900" y="1821725"/>
            <a:ext cx="2053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모바일 화면</a:t>
            </a:r>
            <a:endParaRPr sz="2500" b="1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54" name="Google Shape;754;g12359e78eaa_1_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31775" y="5735600"/>
            <a:ext cx="6103900" cy="36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12359e78eaa_1_276"/>
          <p:cNvSpPr txBox="1"/>
          <p:nvPr/>
        </p:nvSpPr>
        <p:spPr>
          <a:xfrm rot="466">
            <a:off x="3776719" y="5439087"/>
            <a:ext cx="221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웹 화면</a:t>
            </a:r>
            <a:endParaRPr sz="2500" b="1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g123f08093d4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g123f08093d4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123f08093d4_0_1"/>
          <p:cNvSpPr txBox="1"/>
          <p:nvPr/>
        </p:nvSpPr>
        <p:spPr>
          <a:xfrm>
            <a:off x="943724" y="847625"/>
            <a:ext cx="7122589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다. Front-End(2/2) </a:t>
            </a:r>
            <a:r>
              <a:rPr lang="en-US" sz="35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모바일</a:t>
            </a:r>
            <a:r>
              <a:rPr lang="en-US" sz="35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앱</a:t>
            </a:r>
            <a:endParaRPr sz="350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63" name="Google Shape;763;g123f08093d4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525" y="2369799"/>
            <a:ext cx="4542675" cy="26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g123f08093d4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7999" y="2013750"/>
            <a:ext cx="2231175" cy="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123f08093d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82075" y="2401175"/>
            <a:ext cx="7624875" cy="70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23f08093d4_0_1"/>
          <p:cNvSpPr txBox="1"/>
          <p:nvPr/>
        </p:nvSpPr>
        <p:spPr>
          <a:xfrm>
            <a:off x="1942192" y="2033463"/>
            <a:ext cx="156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수행방향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67" name="Google Shape;767;g123f08093d4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8821" y="2350100"/>
            <a:ext cx="3115624" cy="14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123f08093d4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8274" y="1994050"/>
            <a:ext cx="2231175" cy="6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g123f08093d4_0_1"/>
          <p:cNvSpPr txBox="1"/>
          <p:nvPr/>
        </p:nvSpPr>
        <p:spPr>
          <a:xfrm>
            <a:off x="6772467" y="2013749"/>
            <a:ext cx="156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사용환경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70" name="Google Shape;770;g123f08093d4_0_1"/>
          <p:cNvSpPr txBox="1"/>
          <p:nvPr/>
        </p:nvSpPr>
        <p:spPr>
          <a:xfrm>
            <a:off x="6376575" y="2956875"/>
            <a:ext cx="262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1. React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71" name="Google Shape;771;g123f08093d4_0_1"/>
          <p:cNvSpPr txBox="1"/>
          <p:nvPr/>
        </p:nvSpPr>
        <p:spPr>
          <a:xfrm>
            <a:off x="1477050" y="2921075"/>
            <a:ext cx="4009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1.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서비스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주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사용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디바이스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고려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모바일</a:t>
            </a:r>
            <a:r>
              <a:rPr lang="en-US" sz="2500" spc="-300" dirty="0">
                <a:latin typeface="Jua"/>
                <a:ea typeface="Jua"/>
                <a:cs typeface="Jua"/>
                <a:sym typeface="Jua"/>
              </a:rPr>
              <a:t> 앱 </a:t>
            </a:r>
            <a:r>
              <a:rPr lang="en-US" sz="2500" spc="-300" dirty="0" err="1">
                <a:latin typeface="Jua"/>
                <a:ea typeface="Jua"/>
                <a:cs typeface="Jua"/>
                <a:sym typeface="Jua"/>
              </a:rPr>
              <a:t>개발</a:t>
            </a:r>
            <a:endParaRPr sz="2500" spc="-300" dirty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72" name="Google Shape;772;g123f08093d4_0_1"/>
          <p:cNvSpPr txBox="1"/>
          <p:nvPr/>
        </p:nvSpPr>
        <p:spPr>
          <a:xfrm>
            <a:off x="1477050" y="3865925"/>
            <a:ext cx="41685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2. 웹을 앱으로 변환하여 공정 </a:t>
            </a:r>
            <a:endParaRPr sz="2500" spc="-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  소요 시간 단축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773" name="Google Shape;773;g123f08093d4_0_1"/>
          <p:cNvGrpSpPr/>
          <p:nvPr/>
        </p:nvGrpSpPr>
        <p:grpSpPr>
          <a:xfrm>
            <a:off x="9651659" y="1917850"/>
            <a:ext cx="3495370" cy="685925"/>
            <a:chOff x="9778276" y="2236975"/>
            <a:chExt cx="4449300" cy="685925"/>
          </a:xfrm>
        </p:grpSpPr>
        <p:pic>
          <p:nvPicPr>
            <p:cNvPr id="774" name="Google Shape;774;g123f08093d4_0_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78276" y="2236975"/>
              <a:ext cx="4449300" cy="68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5" name="Google Shape;775;g123f08093d4_0_1"/>
            <p:cNvSpPr txBox="1"/>
            <p:nvPr/>
          </p:nvSpPr>
          <p:spPr>
            <a:xfrm>
              <a:off x="10012353" y="2256675"/>
              <a:ext cx="403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코드 및 화면 예시</a:t>
              </a:r>
              <a:endParaRPr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776" name="Google Shape;776;g123f08093d4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8525" y="5398075"/>
            <a:ext cx="8233551" cy="40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123f08093d4_0_1"/>
          <p:cNvPicPr preferRelativeResize="0"/>
          <p:nvPr/>
        </p:nvPicPr>
        <p:blipFill rotWithShape="1">
          <a:blip r:embed="rId7">
            <a:alphaModFix/>
          </a:blip>
          <a:srcRect b="47329"/>
          <a:stretch/>
        </p:blipFill>
        <p:spPr>
          <a:xfrm>
            <a:off x="1477050" y="5759425"/>
            <a:ext cx="4009500" cy="3547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123f08093d4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5038" y="5759413"/>
            <a:ext cx="3843200" cy="221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123f08093d4_0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86750" y="2880675"/>
            <a:ext cx="7164974" cy="64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123f08093d4_0_1"/>
          <p:cNvSpPr txBox="1"/>
          <p:nvPr/>
        </p:nvSpPr>
        <p:spPr>
          <a:xfrm rot="502">
            <a:off x="6610050" y="5197438"/>
            <a:ext cx="2053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앱 화면 2</a:t>
            </a:r>
            <a:endParaRPr sz="2500" b="1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81" name="Google Shape;781;g123f08093d4_0_1"/>
          <p:cNvSpPr txBox="1"/>
          <p:nvPr/>
        </p:nvSpPr>
        <p:spPr>
          <a:xfrm rot="579">
            <a:off x="12478242" y="2584195"/>
            <a:ext cx="1782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React</a:t>
            </a:r>
            <a:endParaRPr sz="2500" b="1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82" name="Google Shape;782;g123f08093d4_0_1"/>
          <p:cNvSpPr txBox="1"/>
          <p:nvPr/>
        </p:nvSpPr>
        <p:spPr>
          <a:xfrm rot="502">
            <a:off x="2493275" y="5197438"/>
            <a:ext cx="2053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앱 화면 1</a:t>
            </a:r>
            <a:endParaRPr sz="2500" b="1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g123f0809845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123f0809845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123f0809845_0_5"/>
          <p:cNvSpPr txBox="1"/>
          <p:nvPr/>
        </p:nvSpPr>
        <p:spPr>
          <a:xfrm>
            <a:off x="943725" y="847625"/>
            <a:ext cx="6574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라. 정보보호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90" name="Google Shape;790;g123f0809845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8525" y="2516825"/>
            <a:ext cx="4965250" cy="18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g123f0809845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7999" y="2160775"/>
            <a:ext cx="2231175" cy="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123f0809845_0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54375" y="2516850"/>
            <a:ext cx="7277275" cy="68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123f0809845_0_5"/>
          <p:cNvSpPr txBox="1"/>
          <p:nvPr/>
        </p:nvSpPr>
        <p:spPr>
          <a:xfrm>
            <a:off x="1942192" y="2180488"/>
            <a:ext cx="156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수행방향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94" name="Google Shape;794;g123f0809845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3075" y="2518950"/>
            <a:ext cx="3318274" cy="18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123f0809845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22486" y="2198725"/>
            <a:ext cx="2231175" cy="6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123f0809845_0_5"/>
          <p:cNvSpPr txBox="1"/>
          <p:nvPr/>
        </p:nvSpPr>
        <p:spPr>
          <a:xfrm>
            <a:off x="7056717" y="2218437"/>
            <a:ext cx="156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사용방법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7" name="Google Shape;797;g123f0809845_0_5"/>
          <p:cNvSpPr txBox="1"/>
          <p:nvPr/>
        </p:nvSpPr>
        <p:spPr>
          <a:xfrm>
            <a:off x="6660825" y="3009175"/>
            <a:ext cx="30204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latin typeface="Jua"/>
                <a:ea typeface="Jua"/>
                <a:cs typeface="Jua"/>
                <a:sym typeface="Jua"/>
              </a:rPr>
              <a:t>1. Python bcrypt</a:t>
            </a:r>
            <a:endParaRPr sz="2500" spc="-15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pc="-150">
                <a:latin typeface="Jua"/>
                <a:ea typeface="Jua"/>
                <a:cs typeface="Jua"/>
                <a:sym typeface="Jua"/>
              </a:rPr>
              <a:t>  (해쉬암호화/단방향)</a:t>
            </a:r>
            <a:endParaRPr sz="2200" spc="-15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8" name="Google Shape;798;g123f0809845_0_5"/>
          <p:cNvSpPr txBox="1"/>
          <p:nvPr/>
        </p:nvSpPr>
        <p:spPr>
          <a:xfrm>
            <a:off x="6630450" y="3824750"/>
            <a:ext cx="3150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latin typeface="Jua"/>
                <a:ea typeface="Jua"/>
                <a:cs typeface="Jua"/>
                <a:sym typeface="Jua"/>
              </a:rPr>
              <a:t>2. 웹 법률게재 </a:t>
            </a:r>
            <a:endParaRPr sz="2500" spc="-15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99" name="Google Shape;799;g123f0809845_0_5"/>
          <p:cNvSpPr txBox="1"/>
          <p:nvPr/>
        </p:nvSpPr>
        <p:spPr>
          <a:xfrm>
            <a:off x="1477050" y="2991900"/>
            <a:ext cx="48279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정보보호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고려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비밀번호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암호화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및 </a:t>
            </a:r>
            <a:endParaRPr sz="2500" spc="-15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홈페이지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상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개인정보처리에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관한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endParaRPr sz="2500" spc="-15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법률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게재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,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닉네임</a:t>
            </a:r>
            <a:r>
              <a:rPr lang="en-US" sz="2500" spc="-150" dirty="0"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latin typeface="Jua"/>
                <a:ea typeface="Jua"/>
                <a:cs typeface="Jua"/>
                <a:sym typeface="Jua"/>
              </a:rPr>
              <a:t>사용</a:t>
            </a:r>
            <a:endParaRPr sz="2500" spc="-150" dirty="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00" name="Google Shape;800;g123f0809845_0_5"/>
          <p:cNvPicPr preferRelativeResize="0"/>
          <p:nvPr/>
        </p:nvPicPr>
        <p:blipFill rotWithShape="1">
          <a:blip r:embed="rId7">
            <a:alphaModFix/>
          </a:blip>
          <a:srcRect r="23177" b="11024"/>
          <a:stretch/>
        </p:blipFill>
        <p:spPr>
          <a:xfrm>
            <a:off x="10106275" y="2659649"/>
            <a:ext cx="697347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123f0809845_0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4725" y="4661150"/>
            <a:ext cx="8629651" cy="47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123f0809845_0_5"/>
          <p:cNvPicPr preferRelativeResize="0"/>
          <p:nvPr/>
        </p:nvPicPr>
        <p:blipFill rotWithShape="1">
          <a:blip r:embed="rId8">
            <a:alphaModFix/>
          </a:blip>
          <a:srcRect r="14155"/>
          <a:stretch/>
        </p:blipFill>
        <p:spPr>
          <a:xfrm>
            <a:off x="10106275" y="6096000"/>
            <a:ext cx="6973476" cy="3138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g123f0809845_0_5"/>
          <p:cNvGrpSpPr/>
          <p:nvPr/>
        </p:nvGrpSpPr>
        <p:grpSpPr>
          <a:xfrm>
            <a:off x="10376198" y="2160775"/>
            <a:ext cx="2448895" cy="685925"/>
            <a:chOff x="9778276" y="2236975"/>
            <a:chExt cx="4449300" cy="685925"/>
          </a:xfrm>
        </p:grpSpPr>
        <p:pic>
          <p:nvPicPr>
            <p:cNvPr id="804" name="Google Shape;804;g123f0809845_0_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78276" y="2236975"/>
              <a:ext cx="4449300" cy="68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g123f0809845_0_5"/>
            <p:cNvSpPr txBox="1"/>
            <p:nvPr/>
          </p:nvSpPr>
          <p:spPr>
            <a:xfrm>
              <a:off x="10486579" y="2256700"/>
              <a:ext cx="3032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spc="-300" dirty="0" err="1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화면</a:t>
              </a:r>
              <a:r>
                <a:rPr lang="en-US" sz="3000" spc="-300" dirty="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lang="en-US" sz="3000" spc="-300" dirty="0" err="1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예시</a:t>
              </a:r>
              <a:endParaRPr sz="30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806" name="Google Shape;806;g123f0809845_0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18825" y="5093025"/>
            <a:ext cx="8235551" cy="41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123f0809845_0_5"/>
          <p:cNvSpPr/>
          <p:nvPr/>
        </p:nvSpPr>
        <p:spPr>
          <a:xfrm>
            <a:off x="2119750" y="5514100"/>
            <a:ext cx="6400800" cy="723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g123f0809845_0_5"/>
          <p:cNvSpPr txBox="1"/>
          <p:nvPr/>
        </p:nvSpPr>
        <p:spPr>
          <a:xfrm rot="702">
            <a:off x="4367361" y="4782588"/>
            <a:ext cx="2938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Python bcrypt</a:t>
            </a:r>
            <a:endParaRPr sz="2500" b="1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09" name="Google Shape;809;g123f0809845_0_5"/>
          <p:cNvSpPr txBox="1"/>
          <p:nvPr/>
        </p:nvSpPr>
        <p:spPr>
          <a:xfrm rot="462">
            <a:off x="12477462" y="5836013"/>
            <a:ext cx="223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웹 화면</a:t>
            </a:r>
            <a:endParaRPr sz="2500" b="1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10" name="Google Shape;810;g123f0809845_0_5"/>
          <p:cNvSpPr txBox="1"/>
          <p:nvPr/>
        </p:nvSpPr>
        <p:spPr>
          <a:xfrm rot="502">
            <a:off x="13207800" y="2422350"/>
            <a:ext cx="2053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secret.html</a:t>
            </a:r>
            <a:endParaRPr sz="2500" b="1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12359e78eaa_1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2359e78eaa_1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2359e78eaa_1_7"/>
          <p:cNvSpPr txBox="1"/>
          <p:nvPr/>
        </p:nvSpPr>
        <p:spPr>
          <a:xfrm>
            <a:off x="943725" y="847625"/>
            <a:ext cx="422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팀원소개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9" name="Google Shape;109;g12359e78eaa_1_7"/>
          <p:cNvSpPr txBox="1"/>
          <p:nvPr/>
        </p:nvSpPr>
        <p:spPr>
          <a:xfrm>
            <a:off x="2266825" y="6602000"/>
            <a:ext cx="107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구성봉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0" name="Google Shape;110;g12359e78eaa_1_7"/>
          <p:cNvSpPr txBox="1"/>
          <p:nvPr/>
        </p:nvSpPr>
        <p:spPr>
          <a:xfrm>
            <a:off x="7449635" y="6602000"/>
            <a:ext cx="107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김주희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1" name="Google Shape;111;g12359e78eaa_1_7"/>
          <p:cNvSpPr txBox="1"/>
          <p:nvPr/>
        </p:nvSpPr>
        <p:spPr>
          <a:xfrm>
            <a:off x="10041040" y="6602000"/>
            <a:ext cx="107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이성진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2" name="Google Shape;112;g12359e78eaa_1_7"/>
          <p:cNvSpPr txBox="1"/>
          <p:nvPr/>
        </p:nvSpPr>
        <p:spPr>
          <a:xfrm>
            <a:off x="12632445" y="6602000"/>
            <a:ext cx="107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이재훈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3" name="Google Shape;113;g12359e78eaa_1_7"/>
          <p:cNvSpPr txBox="1"/>
          <p:nvPr/>
        </p:nvSpPr>
        <p:spPr>
          <a:xfrm>
            <a:off x="15223850" y="6602000"/>
            <a:ext cx="107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조 휘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4" name="Google Shape;114;g12359e78eaa_1_7"/>
          <p:cNvSpPr txBox="1"/>
          <p:nvPr/>
        </p:nvSpPr>
        <p:spPr>
          <a:xfrm>
            <a:off x="4858230" y="6602000"/>
            <a:ext cx="1077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김장현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5" name="Google Shape;115;g12359e78eaa_1_7"/>
          <p:cNvSpPr txBox="1"/>
          <p:nvPr/>
        </p:nvSpPr>
        <p:spPr>
          <a:xfrm>
            <a:off x="1508725" y="7406125"/>
            <a:ext cx="25932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- 37세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담당 : PM, 모델링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6" name="Google Shape;116;g12359e78eaa_1_7"/>
          <p:cNvSpPr txBox="1"/>
          <p:nvPr/>
        </p:nvSpPr>
        <p:spPr>
          <a:xfrm>
            <a:off x="4100125" y="7406125"/>
            <a:ext cx="25932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- 32세 신체 건강한 남자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전직 해군장교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  (남은 예비군 7년…..)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담당 : 프론트엔드, 문서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" name="Google Shape;117;g12359e78eaa_1_7"/>
          <p:cNvSpPr txBox="1"/>
          <p:nvPr/>
        </p:nvSpPr>
        <p:spPr>
          <a:xfrm>
            <a:off x="6691525" y="7406125"/>
            <a:ext cx="25932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- 25세 허약한 여자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담당 : 모델링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" name="Google Shape;118;g12359e78eaa_1_7"/>
          <p:cNvSpPr txBox="1"/>
          <p:nvPr/>
        </p:nvSpPr>
        <p:spPr>
          <a:xfrm>
            <a:off x="9282938" y="7406125"/>
            <a:ext cx="25932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- 26세 장정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d^_^b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뭘 봐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담당 : 프론트엔드, 리액트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9" name="Google Shape;119;g12359e78eaa_1_7"/>
          <p:cNvSpPr txBox="1"/>
          <p:nvPr/>
        </p:nvSpPr>
        <p:spPr>
          <a:xfrm>
            <a:off x="11874325" y="7406125"/>
            <a:ext cx="25932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- 37세 허약한 남자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이것 저것 잡다한 경험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주특기라 할 만 한게 없다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담당 : API 구축, 백엔드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0" name="Google Shape;120;g12359e78eaa_1_7"/>
          <p:cNvSpPr txBox="1"/>
          <p:nvPr/>
        </p:nvSpPr>
        <p:spPr>
          <a:xfrm>
            <a:off x="14465775" y="7406125"/>
            <a:ext cx="2593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- 27세 허약한 남자2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경험없는 쌩 취준생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Do Hyeon"/>
                <a:ea typeface="Do Hyeon"/>
                <a:cs typeface="Do Hyeon"/>
                <a:sym typeface="Do Hyeon"/>
              </a:rPr>
              <a:t>- 담당 : DB구축, 백엔드</a:t>
            </a:r>
            <a:endParaRPr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1" name="Google Shape;121;g12359e78eaa_1_7"/>
          <p:cNvSpPr txBox="1"/>
          <p:nvPr/>
        </p:nvSpPr>
        <p:spPr>
          <a:xfrm rot="-1285487">
            <a:off x="1544557" y="6287557"/>
            <a:ext cx="1567841" cy="49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Leader</a:t>
            </a:r>
            <a:endParaRPr sz="2000" b="1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2" name="Google Shape;122;g12359e78eaa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950" y="3038325"/>
            <a:ext cx="2215150" cy="29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2359e78eaa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3875" y="3038325"/>
            <a:ext cx="2215149" cy="295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2359e78eaa_1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4825" y="3960376"/>
            <a:ext cx="2057875" cy="20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2359e78eaa_1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15626" y="3875500"/>
            <a:ext cx="2116355" cy="211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2359e78eaa_1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28908" y="3875502"/>
            <a:ext cx="2116355" cy="211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2359e78eaa_1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54800" y="3875524"/>
            <a:ext cx="2116350" cy="211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23281004c6_1_205"/>
          <p:cNvSpPr txBox="1">
            <a:spLocks noGrp="1"/>
          </p:cNvSpPr>
          <p:nvPr>
            <p:ph type="ctrTitle"/>
          </p:nvPr>
        </p:nvSpPr>
        <p:spPr>
          <a:xfrm>
            <a:off x="5257800" y="4223375"/>
            <a:ext cx="7772400" cy="1470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4. 시험평가</a:t>
            </a:r>
            <a:endParaRPr sz="6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16" name="Google Shape;816;g123281004c6_1_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3478" y="2039799"/>
            <a:ext cx="2212450" cy="42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g12359e78eaa_1_2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4675" y="2516350"/>
            <a:ext cx="5473450" cy="683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12359e78eaa_1_2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25" y="2259975"/>
            <a:ext cx="5529100" cy="70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12359e78eaa_1_2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12359e78eaa_1_2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12359e78eaa_1_242"/>
          <p:cNvSpPr txBox="1"/>
          <p:nvPr/>
        </p:nvSpPr>
        <p:spPr>
          <a:xfrm>
            <a:off x="943725" y="847625"/>
            <a:ext cx="422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가. 시험평가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26" name="Google Shape;826;g12359e78eaa_1_2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21950" y="1962725"/>
            <a:ext cx="2028825" cy="6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12359e78eaa_1_2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3825" y="2259970"/>
            <a:ext cx="10647925" cy="7098617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12359e78eaa_1_242"/>
          <p:cNvSpPr txBox="1"/>
          <p:nvPr/>
        </p:nvSpPr>
        <p:spPr>
          <a:xfrm>
            <a:off x="1095825" y="3124200"/>
            <a:ext cx="5231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1.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보다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완성도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있는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웹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서비스를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위한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통합테스트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진행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29" name="Google Shape;829;g12359e78eaa_1_242"/>
          <p:cNvSpPr txBox="1"/>
          <p:nvPr/>
        </p:nvSpPr>
        <p:spPr>
          <a:xfrm>
            <a:off x="1095825" y="4149200"/>
            <a:ext cx="5231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작성된 시나리오 따라 총 2차에 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걸쳐 진행 예정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30" name="Google Shape;830;g12359e78eaa_1_242"/>
          <p:cNvSpPr txBox="1"/>
          <p:nvPr/>
        </p:nvSpPr>
        <p:spPr>
          <a:xfrm>
            <a:off x="1095825" y="5226333"/>
            <a:ext cx="539525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시나리오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구성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Char char="-"/>
            </a:pP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화면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구성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및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기능별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총 40개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항목</a:t>
            </a:r>
            <a:endParaRPr sz="2500" spc="-300" dirty="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31" name="Google Shape;831;g12359e78eaa_1_242"/>
          <p:cNvSpPr txBox="1"/>
          <p:nvPr/>
        </p:nvSpPr>
        <p:spPr>
          <a:xfrm>
            <a:off x="1095825" y="6303475"/>
            <a:ext cx="54735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4. 시험 결과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Char char="-"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1차</a:t>
            </a:r>
            <a:r>
              <a:rPr lang="en-US" sz="22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(4. 7.)</a:t>
            </a: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: 총 37/40개 통과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pc="-300">
                <a:solidFill>
                  <a:srgbClr val="6AA84F"/>
                </a:solidFill>
                <a:latin typeface="Jua"/>
                <a:ea typeface="Jua"/>
                <a:cs typeface="Jua"/>
                <a:sym typeface="Jua"/>
              </a:rPr>
              <a:t>* 불합격 항목 개선작업 진행</a:t>
            </a:r>
            <a:endParaRPr sz="2200" spc="-300">
              <a:solidFill>
                <a:srgbClr val="6AA84F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pc="-300">
                <a:solidFill>
                  <a:srgbClr val="6AA84F"/>
                </a:solidFill>
                <a:latin typeface="Jua"/>
                <a:ea typeface="Jua"/>
                <a:cs typeface="Jua"/>
                <a:sym typeface="Jua"/>
              </a:rPr>
              <a:t>* 미구현 제외 : 총 42개 중 2개 항목</a:t>
            </a:r>
            <a:endParaRPr sz="2200" spc="-300">
              <a:solidFill>
                <a:srgbClr val="6AA84F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Char char="-"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2차</a:t>
            </a:r>
            <a:r>
              <a:rPr lang="en-US" sz="22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(4.13.)</a:t>
            </a: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: 총 54/54개 통과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pc="-300">
                <a:solidFill>
                  <a:srgbClr val="6AA84F"/>
                </a:solidFill>
                <a:latin typeface="Jua"/>
                <a:ea typeface="Jua"/>
                <a:cs typeface="Jua"/>
                <a:sym typeface="Jua"/>
              </a:rPr>
              <a:t>* 반응형 웹, 앱 개발에 따른 항목 추가 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32" name="Google Shape;832;g12359e78eaa_1_242"/>
          <p:cNvSpPr txBox="1"/>
          <p:nvPr/>
        </p:nvSpPr>
        <p:spPr>
          <a:xfrm>
            <a:off x="1548863" y="1982450"/>
            <a:ext cx="157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세부내용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33" name="Google Shape;833;g12359e78eaa_1_2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9725" y="2374525"/>
            <a:ext cx="10482275" cy="68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23281004c6_1_209"/>
          <p:cNvSpPr txBox="1">
            <a:spLocks noGrp="1"/>
          </p:cNvSpPr>
          <p:nvPr>
            <p:ph type="ctrTitle"/>
          </p:nvPr>
        </p:nvSpPr>
        <p:spPr>
          <a:xfrm>
            <a:off x="5257800" y="4223375"/>
            <a:ext cx="7772400" cy="1470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5. 시연</a:t>
            </a:r>
            <a:endParaRPr sz="6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39" name="Google Shape;839;g123281004c6_1_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425" y="1532425"/>
            <a:ext cx="1811975" cy="50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359e78eaa_1_335"/>
          <p:cNvSpPr txBox="1">
            <a:spLocks noGrp="1"/>
          </p:cNvSpPr>
          <p:nvPr>
            <p:ph type="ctrTitle"/>
          </p:nvPr>
        </p:nvSpPr>
        <p:spPr>
          <a:xfrm>
            <a:off x="4869300" y="4197300"/>
            <a:ext cx="8549400" cy="1470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6. 개발후기 및 발전방향</a:t>
            </a:r>
            <a:endParaRPr sz="6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45" name="Google Shape;845;g12359e78eaa_1_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7722" y="5357875"/>
            <a:ext cx="1667703" cy="36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12359e78eaa_1_3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1875" y="2731425"/>
            <a:ext cx="6917100" cy="6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g12359e78eaa_1_3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g12359e78eaa_1_3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g12359e78eaa_1_312"/>
          <p:cNvSpPr txBox="1"/>
          <p:nvPr/>
        </p:nvSpPr>
        <p:spPr>
          <a:xfrm>
            <a:off x="943725" y="847625"/>
            <a:ext cx="5838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가. 개발후기 및 발전방향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54" name="Google Shape;854;g12359e78eaa_1_3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54150" y="2593025"/>
            <a:ext cx="7021400" cy="6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g12359e78eaa_1_312"/>
          <p:cNvPicPr preferRelativeResize="0"/>
          <p:nvPr/>
        </p:nvPicPr>
        <p:blipFill rotWithShape="1">
          <a:blip r:embed="rId3">
            <a:alphaModFix amt="94000"/>
          </a:blip>
          <a:srcRect/>
          <a:stretch/>
        </p:blipFill>
        <p:spPr>
          <a:xfrm>
            <a:off x="1714700" y="2731425"/>
            <a:ext cx="7109425" cy="6880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56" name="Google Shape;856;g12359e78eaa_1_3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04951" y="2256713"/>
            <a:ext cx="3200425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g12359e78eaa_1_312"/>
          <p:cNvSpPr txBox="1"/>
          <p:nvPr/>
        </p:nvSpPr>
        <p:spPr>
          <a:xfrm>
            <a:off x="10886100" y="2276425"/>
            <a:ext cx="18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발전방향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58" name="Google Shape;858;g12359e78eaa_1_312"/>
          <p:cNvSpPr txBox="1"/>
          <p:nvPr/>
        </p:nvSpPr>
        <p:spPr>
          <a:xfrm>
            <a:off x="10105450" y="3294250"/>
            <a:ext cx="6859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1. 앱으로도 개발해 카메라로 찍은 것을 바로 분석 </a:t>
            </a:r>
            <a:endParaRPr sz="2500" spc="-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  하여 결과를 보여줄 수 있어야 함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59" name="Google Shape;859;g12359e78eaa_1_312"/>
          <p:cNvSpPr txBox="1"/>
          <p:nvPr/>
        </p:nvSpPr>
        <p:spPr>
          <a:xfrm>
            <a:off x="10105450" y="4456622"/>
            <a:ext cx="677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2. 음식양 추정모델을 적용해 양에 부합한 칼로리를 </a:t>
            </a:r>
            <a:endParaRPr sz="2500" spc="-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2500" spc="-300">
                <a:latin typeface="Jua"/>
                <a:ea typeface="Jua"/>
                <a:cs typeface="Jua"/>
                <a:sym typeface="Jua"/>
              </a:rPr>
              <a:t>제시해야 함 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0" name="Google Shape;860;g12359e78eaa_1_312"/>
          <p:cNvSpPr txBox="1"/>
          <p:nvPr/>
        </p:nvSpPr>
        <p:spPr>
          <a:xfrm>
            <a:off x="10105450" y="5618994"/>
            <a:ext cx="677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3. 밝고 정돈된 디자인 변경 필요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1" name="Google Shape;861;g12359e78eaa_1_312"/>
          <p:cNvSpPr txBox="1"/>
          <p:nvPr/>
        </p:nvSpPr>
        <p:spPr>
          <a:xfrm>
            <a:off x="10105450" y="6396466"/>
            <a:ext cx="677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4. 정식서비스 고려, 대규모 데이터처리 시스템 추가 </a:t>
            </a:r>
            <a:endParaRPr sz="2500" spc="-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  구축 필요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2" name="Google Shape;862;g12359e78eaa_1_312"/>
          <p:cNvSpPr txBox="1"/>
          <p:nvPr/>
        </p:nvSpPr>
        <p:spPr>
          <a:xfrm>
            <a:off x="10105450" y="7558838"/>
            <a:ext cx="67701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5. 개인정보보호 고려, 사용자를 특정할 수 없도록</a:t>
            </a:r>
            <a:endParaRPr sz="2500" spc="-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  개인정보(이메일, 이름)가 아닌 닉네임 활용 및</a:t>
            </a:r>
            <a:endParaRPr sz="2500" spc="-3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latin typeface="Jua"/>
                <a:ea typeface="Jua"/>
                <a:cs typeface="Jua"/>
                <a:sym typeface="Jua"/>
              </a:rPr>
              <a:t>  추가 정보보호 사항 적용 필요 </a:t>
            </a:r>
            <a:endParaRPr sz="2500" spc="-3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63" name="Google Shape;863;g12359e78eaa_1_3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6025" y="2593025"/>
            <a:ext cx="7173800" cy="6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12359e78eaa_1_3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14164" y="2256700"/>
            <a:ext cx="3200425" cy="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12359e78eaa_1_312"/>
          <p:cNvSpPr txBox="1"/>
          <p:nvPr/>
        </p:nvSpPr>
        <p:spPr>
          <a:xfrm>
            <a:off x="2695325" y="2276413"/>
            <a:ext cx="183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개발후기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6" name="Google Shape;866;g12359e78eaa_1_312"/>
          <p:cNvSpPr txBox="1"/>
          <p:nvPr/>
        </p:nvSpPr>
        <p:spPr>
          <a:xfrm>
            <a:off x="1714700" y="3294250"/>
            <a:ext cx="677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구성봉 : DS는 장비빨!!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7" name="Google Shape;867;g12359e78eaa_1_312"/>
          <p:cNvSpPr txBox="1"/>
          <p:nvPr/>
        </p:nvSpPr>
        <p:spPr>
          <a:xfrm>
            <a:off x="1714700" y="4230970"/>
            <a:ext cx="677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김장현 : 알아야하고 해야할 것들이 너무 많다!! 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8" name="Google Shape;868;g12359e78eaa_1_312"/>
          <p:cNvSpPr txBox="1"/>
          <p:nvPr/>
        </p:nvSpPr>
        <p:spPr>
          <a:xfrm>
            <a:off x="1714700" y="5167690"/>
            <a:ext cx="677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김주희 : 할수록 모르겠고 어려운 것 같다..!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9" name="Google Shape;869;g12359e78eaa_1_312"/>
          <p:cNvSpPr txBox="1"/>
          <p:nvPr/>
        </p:nvSpPr>
        <p:spPr>
          <a:xfrm>
            <a:off x="1714700" y="7041130"/>
            <a:ext cx="677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이재훈 : 더 잘했으면 좋았을텐데 너무 어렵다!!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70" name="Google Shape;870;g12359e78eaa_1_312"/>
          <p:cNvSpPr txBox="1"/>
          <p:nvPr/>
        </p:nvSpPr>
        <p:spPr>
          <a:xfrm>
            <a:off x="1714700" y="6104410"/>
            <a:ext cx="677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이성진 : 너무어렵다. 쉬운게 하나도없다. 화가난다..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71" name="Google Shape;871;g12359e78eaa_1_312"/>
          <p:cNvSpPr txBox="1"/>
          <p:nvPr/>
        </p:nvSpPr>
        <p:spPr>
          <a:xfrm>
            <a:off x="1714700" y="7977850"/>
            <a:ext cx="6770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조 휘 : 아는 게 힘이라는 걸 뼈저리게 느꼈다!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2359e78eaa_1_57"/>
          <p:cNvSpPr txBox="1">
            <a:spLocks noGrp="1"/>
          </p:cNvSpPr>
          <p:nvPr>
            <p:ph type="ctrTitle"/>
          </p:nvPr>
        </p:nvSpPr>
        <p:spPr>
          <a:xfrm>
            <a:off x="5257800" y="4223375"/>
            <a:ext cx="7772400" cy="1470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Q &amp; A</a:t>
            </a:r>
            <a:endParaRPr sz="6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77" name="Google Shape;877;g12359e78eaa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1299">
            <a:off x="10794067" y="4795843"/>
            <a:ext cx="1728450" cy="33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2359e78eaa_1_576"/>
          <p:cNvSpPr txBox="1">
            <a:spLocks noGrp="1"/>
          </p:cNvSpPr>
          <p:nvPr>
            <p:ph type="ctrTitle"/>
          </p:nvPr>
        </p:nvSpPr>
        <p:spPr>
          <a:xfrm>
            <a:off x="5257800" y="4223375"/>
            <a:ext cx="7772400" cy="1470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감사합니다.</a:t>
            </a:r>
            <a:endParaRPr sz="6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83" name="Google Shape;883;g12359e78eaa_1_5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96003" y="2563723"/>
            <a:ext cx="3592000" cy="47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3281004c6_1_193"/>
          <p:cNvSpPr txBox="1">
            <a:spLocks noGrp="1"/>
          </p:cNvSpPr>
          <p:nvPr>
            <p:ph type="ctrTitle"/>
          </p:nvPr>
        </p:nvSpPr>
        <p:spPr>
          <a:xfrm>
            <a:off x="5257800" y="4223375"/>
            <a:ext cx="7772400" cy="1470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1. 분석</a:t>
            </a:r>
            <a:endParaRPr sz="6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33" name="Google Shape;133;g123281004c6_1_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3447" y="4683003"/>
            <a:ext cx="3422925" cy="37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8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8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 txBox="1"/>
          <p:nvPr/>
        </p:nvSpPr>
        <p:spPr>
          <a:xfrm>
            <a:off x="943725" y="847625"/>
            <a:ext cx="422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가. 주제선정 배경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41" name="Google Shape;14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9325" y="2550050"/>
            <a:ext cx="6517500" cy="69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8700" y="2301450"/>
            <a:ext cx="6517500" cy="70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 txBox="1"/>
          <p:nvPr/>
        </p:nvSpPr>
        <p:spPr>
          <a:xfrm>
            <a:off x="3468825" y="4076088"/>
            <a:ext cx="5725314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1.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몸을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가꾸는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것이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대세가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된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시대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!</a:t>
            </a:r>
            <a:endParaRPr sz="24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3468825" y="4941938"/>
            <a:ext cx="6258838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가장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소홀히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하기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쉽고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조절이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어려운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4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‘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음식’에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대한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주제를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선정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!</a:t>
            </a:r>
            <a:endParaRPr sz="24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3468825" y="7058539"/>
            <a:ext cx="5725314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4.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사업도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될 수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있고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재밌겠다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!</a:t>
            </a:r>
            <a:endParaRPr sz="24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3468824" y="6192689"/>
            <a:ext cx="6820103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음식분류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모델을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이용해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사진을</a:t>
            </a:r>
            <a:r>
              <a:rPr lang="en-US" sz="24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4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분석하자</a:t>
            </a:r>
            <a:endParaRPr sz="24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47" name="Google Shape;14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99323" y="2041081"/>
            <a:ext cx="3515155" cy="68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 txBox="1"/>
          <p:nvPr/>
        </p:nvSpPr>
        <p:spPr>
          <a:xfrm>
            <a:off x="4492950" y="2060800"/>
            <a:ext cx="1527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선정이유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9" name="Google Shape;149;p3"/>
          <p:cNvSpPr txBox="1"/>
          <p:nvPr/>
        </p:nvSpPr>
        <p:spPr>
          <a:xfrm rot="-1927">
            <a:off x="3423119" y="2915191"/>
            <a:ext cx="647304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pc="-250" dirty="0" err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주제</a:t>
            </a:r>
            <a:r>
              <a:rPr lang="en-US" sz="2800" spc="-250" dirty="0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 : </a:t>
            </a:r>
            <a:r>
              <a:rPr lang="en-US" sz="2800" spc="-250" dirty="0" err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음식분류를</a:t>
            </a:r>
            <a:r>
              <a:rPr lang="en-US" sz="2800" spc="-250" dirty="0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spc="-250" dirty="0" err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이용한</a:t>
            </a:r>
            <a:r>
              <a:rPr lang="en-US" sz="2800" spc="-250" dirty="0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spc="-250" dirty="0" err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헬스케어</a:t>
            </a:r>
            <a:r>
              <a:rPr lang="en-US" sz="2800" spc="-250" dirty="0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spc="-250" dirty="0" err="1">
                <a:solidFill>
                  <a:schemeClr val="lt1"/>
                </a:solidFill>
                <a:highlight>
                  <a:srgbClr val="F1C232"/>
                </a:highlight>
                <a:latin typeface="Jua"/>
                <a:ea typeface="Jua"/>
                <a:cs typeface="Jua"/>
                <a:sym typeface="Jua"/>
              </a:rPr>
              <a:t>웹서비스</a:t>
            </a:r>
            <a:endParaRPr sz="2800" spc="-250" dirty="0">
              <a:solidFill>
                <a:schemeClr val="lt1"/>
              </a:solidFill>
              <a:highlight>
                <a:srgbClr val="F1C232"/>
              </a:highlight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50" name="Google Shape;150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" y="6782797"/>
            <a:ext cx="5077026" cy="35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01607" y="2400193"/>
            <a:ext cx="6064242" cy="715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91558" y="2319618"/>
            <a:ext cx="6223785" cy="70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 txBox="1"/>
          <p:nvPr/>
        </p:nvSpPr>
        <p:spPr>
          <a:xfrm>
            <a:off x="10354695" y="2722668"/>
            <a:ext cx="34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 txBox="1"/>
          <p:nvPr/>
        </p:nvSpPr>
        <p:spPr>
          <a:xfrm>
            <a:off x="10741049" y="3103668"/>
            <a:ext cx="5974294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1.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멀티캠퍼스에서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지금까지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배웠던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기술을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모두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15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활용해보자</a:t>
            </a:r>
            <a:r>
              <a:rPr lang="en-US" sz="2500" spc="-15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!</a:t>
            </a:r>
            <a:endParaRPr sz="2500" spc="-15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5" name="Google Shape;155;p3"/>
          <p:cNvSpPr txBox="1"/>
          <p:nvPr/>
        </p:nvSpPr>
        <p:spPr>
          <a:xfrm>
            <a:off x="10741048" y="4172193"/>
            <a:ext cx="6234767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사이언스반, 엔지니어반이 모두 잘 참여할 </a:t>
            </a:r>
            <a:endParaRPr sz="2500" spc="-15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수 있는 주제를 선정하자!</a:t>
            </a:r>
            <a:endParaRPr sz="2500" spc="-15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741048" y="5278893"/>
            <a:ext cx="6234767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프로젝트 수행기간을 고려해 기한에 맞출 </a:t>
            </a:r>
            <a:endParaRPr sz="2500" spc="-15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수 있는 적합한 주제를 선정하자!</a:t>
            </a:r>
            <a:endParaRPr sz="2500" spc="-15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57" name="Google Shape;15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55162" y="2022899"/>
            <a:ext cx="2972415" cy="68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"/>
          <p:cNvSpPr txBox="1"/>
          <p:nvPr/>
        </p:nvSpPr>
        <p:spPr>
          <a:xfrm>
            <a:off x="11564220" y="2042618"/>
            <a:ext cx="1554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고려사항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10741011" y="6385593"/>
            <a:ext cx="6234767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15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4. 재미있는 것!!</a:t>
            </a:r>
            <a:endParaRPr sz="2500" spc="-15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123281004c6_1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4666" y="2343048"/>
            <a:ext cx="5257143" cy="715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23281004c6_1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23281004c6_1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23281004c6_1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0806" y="2262475"/>
            <a:ext cx="5257143" cy="709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23281004c6_1_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3825" y="2259970"/>
            <a:ext cx="10647925" cy="709861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23281004c6_1_12"/>
          <p:cNvSpPr txBox="1"/>
          <p:nvPr/>
        </p:nvSpPr>
        <p:spPr>
          <a:xfrm>
            <a:off x="1638800" y="2665525"/>
            <a:ext cx="410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23281004c6_1_12"/>
          <p:cNvSpPr txBox="1"/>
          <p:nvPr/>
        </p:nvSpPr>
        <p:spPr>
          <a:xfrm>
            <a:off x="943724" y="847625"/>
            <a:ext cx="7743075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3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나. </a:t>
            </a:r>
            <a:r>
              <a:rPr lang="en-US" sz="3500" spc="-3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데이터</a:t>
            </a:r>
            <a:r>
              <a:rPr lang="en-US" sz="3500" spc="-3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3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수집</a:t>
            </a:r>
            <a:r>
              <a:rPr lang="en-US" sz="3500" spc="-3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및 </a:t>
            </a:r>
            <a:r>
              <a:rPr lang="en-US" sz="3500" spc="-3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요구사항</a:t>
            </a:r>
            <a:r>
              <a:rPr lang="en-US" sz="3500" spc="-3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3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분석</a:t>
            </a:r>
            <a:endParaRPr sz="3500" spc="-30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71" name="Google Shape;171;g123281004c6_1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4300" y="2419250"/>
            <a:ext cx="10437701" cy="69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23281004c6_1_12"/>
          <p:cNvSpPr txBox="1"/>
          <p:nvPr/>
        </p:nvSpPr>
        <p:spPr>
          <a:xfrm>
            <a:off x="1093575" y="3855050"/>
            <a:ext cx="51144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Jua"/>
              <a:buAutoNum type="arabicPeriod"/>
            </a:pP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데이터명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: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음식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이미지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및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영양정보</a:t>
            </a:r>
            <a:r>
              <a:rPr lang="en-US" sz="2500" spc="-300" dirty="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500" spc="-300" dirty="0" err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텍스트</a:t>
            </a:r>
            <a:endParaRPr sz="2500" spc="-300" dirty="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73" name="Google Shape;173;g123281004c6_1_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66998" y="1889556"/>
            <a:ext cx="3515155" cy="68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123281004c6_1_12"/>
          <p:cNvSpPr txBox="1"/>
          <p:nvPr/>
        </p:nvSpPr>
        <p:spPr>
          <a:xfrm>
            <a:off x="1906775" y="1909275"/>
            <a:ext cx="2235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데이터 수집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5" name="Google Shape;175;g123281004c6_1_12"/>
          <p:cNvSpPr txBox="1"/>
          <p:nvPr/>
        </p:nvSpPr>
        <p:spPr>
          <a:xfrm>
            <a:off x="1093575" y="5000656"/>
            <a:ext cx="49716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한국인이 많이 먹는 음식 400종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76" name="Google Shape;176;g123281004c6_1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61586" y="2825450"/>
            <a:ext cx="2235600" cy="81199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23281004c6_1_12"/>
          <p:cNvSpPr txBox="1"/>
          <p:nvPr/>
        </p:nvSpPr>
        <p:spPr>
          <a:xfrm>
            <a:off x="1093575" y="5761363"/>
            <a:ext cx="4971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3. 총 데이터 사이즈 : 2t.byte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* 사진 720,000장</a:t>
            </a:r>
            <a:endParaRPr sz="25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 - Train : 559,824장</a:t>
            </a:r>
            <a:endParaRPr sz="22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 - Valid : 80,000장</a:t>
            </a:r>
            <a:endParaRPr sz="22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pc="-3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   - Test : 80,174장</a:t>
            </a:r>
            <a:endParaRPr sz="2200" spc="-3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78" name="Google Shape;178;g123281004c6_1_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58198" y="1869831"/>
            <a:ext cx="3515155" cy="68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23281004c6_1_12"/>
          <p:cNvSpPr txBox="1"/>
          <p:nvPr/>
        </p:nvSpPr>
        <p:spPr>
          <a:xfrm>
            <a:off x="7645275" y="1909275"/>
            <a:ext cx="254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요구사항 분석</a:t>
            </a:r>
            <a:endParaRPr sz="3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12359e78eaa_1_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2359e78eaa_1_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1582540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2359e78eaa_1_102"/>
          <p:cNvSpPr txBox="1"/>
          <p:nvPr/>
        </p:nvSpPr>
        <p:spPr>
          <a:xfrm>
            <a:off x="943725" y="847625"/>
            <a:ext cx="422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다. 서비스 흐름도</a:t>
            </a:r>
            <a:endParaRPr sz="35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7" name="Google Shape;187;g12359e78eaa_1_102"/>
          <p:cNvSpPr/>
          <p:nvPr/>
        </p:nvSpPr>
        <p:spPr>
          <a:xfrm>
            <a:off x="1191300" y="4041925"/>
            <a:ext cx="2374500" cy="82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359e78eaa_1_102"/>
          <p:cNvSpPr/>
          <p:nvPr/>
        </p:nvSpPr>
        <p:spPr>
          <a:xfrm>
            <a:off x="1191300" y="5413550"/>
            <a:ext cx="2374500" cy="82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2359e78eaa_1_102"/>
          <p:cNvSpPr/>
          <p:nvPr/>
        </p:nvSpPr>
        <p:spPr>
          <a:xfrm>
            <a:off x="7681600" y="4731150"/>
            <a:ext cx="2398200" cy="82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2359e78eaa_1_102"/>
          <p:cNvSpPr/>
          <p:nvPr/>
        </p:nvSpPr>
        <p:spPr>
          <a:xfrm>
            <a:off x="15400100" y="3279325"/>
            <a:ext cx="1666500" cy="9243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2359e78eaa_1_102"/>
          <p:cNvSpPr/>
          <p:nvPr/>
        </p:nvSpPr>
        <p:spPr>
          <a:xfrm rot="-5400000">
            <a:off x="15034700" y="4045000"/>
            <a:ext cx="730800" cy="1911000"/>
          </a:xfrm>
          <a:prstGeom prst="can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12359e78eaa_1_102"/>
          <p:cNvSpPr/>
          <p:nvPr/>
        </p:nvSpPr>
        <p:spPr>
          <a:xfrm>
            <a:off x="4589650" y="2118638"/>
            <a:ext cx="1666500" cy="9243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359e78eaa_1_102"/>
          <p:cNvSpPr/>
          <p:nvPr/>
        </p:nvSpPr>
        <p:spPr>
          <a:xfrm rot="-5400000">
            <a:off x="5057500" y="2838900"/>
            <a:ext cx="730800" cy="1911000"/>
          </a:xfrm>
          <a:prstGeom prst="can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" name="Google Shape;194;g12359e78eaa_1_102"/>
          <p:cNvCxnSpPr>
            <a:stCxn id="187" idx="3"/>
            <a:endCxn id="195" idx="2"/>
          </p:cNvCxnSpPr>
          <p:nvPr/>
        </p:nvCxnSpPr>
        <p:spPr>
          <a:xfrm>
            <a:off x="3565800" y="4454575"/>
            <a:ext cx="1230300" cy="688800"/>
          </a:xfrm>
          <a:prstGeom prst="bentConnector3">
            <a:avLst>
              <a:gd name="adj1" fmla="val 3617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g12359e78eaa_1_102"/>
          <p:cNvCxnSpPr/>
          <p:nvPr/>
        </p:nvCxnSpPr>
        <p:spPr>
          <a:xfrm rot="10800000" flipH="1">
            <a:off x="3586750" y="5143500"/>
            <a:ext cx="867900" cy="69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g12359e78eaa_1_102"/>
          <p:cNvCxnSpPr>
            <a:stCxn id="187" idx="2"/>
            <a:endCxn id="188" idx="0"/>
          </p:cNvCxnSpPr>
          <p:nvPr/>
        </p:nvCxnSpPr>
        <p:spPr>
          <a:xfrm>
            <a:off x="2378550" y="4867225"/>
            <a:ext cx="0" cy="54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g12359e78eaa_1_102"/>
          <p:cNvCxnSpPr>
            <a:stCxn id="195" idx="4"/>
            <a:endCxn id="199" idx="1"/>
          </p:cNvCxnSpPr>
          <p:nvPr/>
        </p:nvCxnSpPr>
        <p:spPr>
          <a:xfrm rot="10800000" flipH="1">
            <a:off x="6086440" y="3779700"/>
            <a:ext cx="929700" cy="13638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g12359e78eaa_1_102"/>
          <p:cNvCxnSpPr>
            <a:stCxn id="195" idx="4"/>
            <a:endCxn id="189" idx="1"/>
          </p:cNvCxnSpPr>
          <p:nvPr/>
        </p:nvCxnSpPr>
        <p:spPr>
          <a:xfrm>
            <a:off x="6086440" y="5143500"/>
            <a:ext cx="15951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g12359e78eaa_1_102"/>
          <p:cNvCxnSpPr>
            <a:stCxn id="192" idx="4"/>
            <a:endCxn id="193" idx="4"/>
          </p:cNvCxnSpPr>
          <p:nvPr/>
        </p:nvCxnSpPr>
        <p:spPr>
          <a:xfrm>
            <a:off x="5422900" y="3042938"/>
            <a:ext cx="0" cy="3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g12359e78eaa_1_102"/>
          <p:cNvCxnSpPr>
            <a:endCxn id="195" idx="1"/>
          </p:cNvCxnSpPr>
          <p:nvPr/>
        </p:nvCxnSpPr>
        <p:spPr>
          <a:xfrm>
            <a:off x="5440695" y="4192950"/>
            <a:ext cx="600" cy="23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g12359e78eaa_1_102"/>
          <p:cNvCxnSpPr>
            <a:stCxn id="199" idx="2"/>
            <a:endCxn id="189" idx="0"/>
          </p:cNvCxnSpPr>
          <p:nvPr/>
        </p:nvCxnSpPr>
        <p:spPr>
          <a:xfrm>
            <a:off x="7849454" y="4141488"/>
            <a:ext cx="1031100" cy="58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g12359e78eaa_1_102"/>
          <p:cNvCxnSpPr>
            <a:stCxn id="205" idx="3"/>
            <a:endCxn id="206" idx="1"/>
          </p:cNvCxnSpPr>
          <p:nvPr/>
        </p:nvCxnSpPr>
        <p:spPr>
          <a:xfrm>
            <a:off x="13485000" y="9115525"/>
            <a:ext cx="9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g12359e78eaa_1_102"/>
          <p:cNvCxnSpPr>
            <a:stCxn id="190" idx="4"/>
            <a:endCxn id="191" idx="4"/>
          </p:cNvCxnSpPr>
          <p:nvPr/>
        </p:nvCxnSpPr>
        <p:spPr>
          <a:xfrm flipH="1">
            <a:off x="15400250" y="4203625"/>
            <a:ext cx="8331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g12359e78eaa_1_102"/>
          <p:cNvCxnSpPr>
            <a:stCxn id="209" idx="0"/>
            <a:endCxn id="189" idx="2"/>
          </p:cNvCxnSpPr>
          <p:nvPr/>
        </p:nvCxnSpPr>
        <p:spPr>
          <a:xfrm rot="10800000" flipH="1">
            <a:off x="8868850" y="5556350"/>
            <a:ext cx="12000" cy="6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g12359e78eaa_1_102"/>
          <p:cNvSpPr txBox="1"/>
          <p:nvPr/>
        </p:nvSpPr>
        <p:spPr>
          <a:xfrm>
            <a:off x="1431300" y="4169875"/>
            <a:ext cx="1885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회원가입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1" name="Google Shape;211;g12359e78eaa_1_102"/>
          <p:cNvSpPr txBox="1"/>
          <p:nvPr/>
        </p:nvSpPr>
        <p:spPr>
          <a:xfrm>
            <a:off x="1431300" y="5541475"/>
            <a:ext cx="1885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로그인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12" name="Google Shape;212;g12359e78eaa_1_102"/>
          <p:cNvGrpSpPr/>
          <p:nvPr/>
        </p:nvGrpSpPr>
        <p:grpSpPr>
          <a:xfrm>
            <a:off x="7016199" y="3418195"/>
            <a:ext cx="1666509" cy="723293"/>
            <a:chOff x="7681600" y="3526575"/>
            <a:chExt cx="2398200" cy="825300"/>
          </a:xfrm>
        </p:grpSpPr>
        <p:sp>
          <p:nvSpPr>
            <p:cNvPr id="199" name="Google Shape;199;g12359e78eaa_1_102"/>
            <p:cNvSpPr/>
            <p:nvPr/>
          </p:nvSpPr>
          <p:spPr>
            <a:xfrm>
              <a:off x="7681600" y="3526575"/>
              <a:ext cx="2398200" cy="825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g12359e78eaa_1_102"/>
            <p:cNvSpPr txBox="1"/>
            <p:nvPr/>
          </p:nvSpPr>
          <p:spPr>
            <a:xfrm>
              <a:off x="7937954" y="3596248"/>
              <a:ext cx="1885500" cy="6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개인정보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14" name="Google Shape;214;g12359e78eaa_1_102"/>
          <p:cNvSpPr txBox="1"/>
          <p:nvPr/>
        </p:nvSpPr>
        <p:spPr>
          <a:xfrm>
            <a:off x="7938025" y="4859000"/>
            <a:ext cx="1885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메인화면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15" name="Google Shape;215;g12359e78eaa_1_102"/>
          <p:cNvGrpSpPr/>
          <p:nvPr/>
        </p:nvGrpSpPr>
        <p:grpSpPr>
          <a:xfrm>
            <a:off x="4796150" y="4427850"/>
            <a:ext cx="1290290" cy="1431300"/>
            <a:chOff x="4454650" y="4427850"/>
            <a:chExt cx="1936500" cy="1431300"/>
          </a:xfrm>
        </p:grpSpPr>
        <p:sp>
          <p:nvSpPr>
            <p:cNvPr id="195" name="Google Shape;195;g12359e78eaa_1_102"/>
            <p:cNvSpPr/>
            <p:nvPr/>
          </p:nvSpPr>
          <p:spPr>
            <a:xfrm>
              <a:off x="4454650" y="4427850"/>
              <a:ext cx="1936500" cy="1431300"/>
            </a:xfrm>
            <a:prstGeom prst="can">
              <a:avLst>
                <a:gd name="adj" fmla="val 25000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g12359e78eaa_1_102"/>
            <p:cNvSpPr txBox="1"/>
            <p:nvPr/>
          </p:nvSpPr>
          <p:spPr>
            <a:xfrm>
              <a:off x="4479850" y="4788050"/>
              <a:ext cx="1885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회원관리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API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17" name="Google Shape;217;g12359e78eaa_1_102"/>
          <p:cNvGrpSpPr/>
          <p:nvPr/>
        </p:nvGrpSpPr>
        <p:grpSpPr>
          <a:xfrm>
            <a:off x="8216820" y="8323675"/>
            <a:ext cx="1347029" cy="1431300"/>
            <a:chOff x="7912025" y="7790263"/>
            <a:chExt cx="1936500" cy="1431300"/>
          </a:xfrm>
        </p:grpSpPr>
        <p:sp>
          <p:nvSpPr>
            <p:cNvPr id="218" name="Google Shape;218;g12359e78eaa_1_102"/>
            <p:cNvSpPr/>
            <p:nvPr/>
          </p:nvSpPr>
          <p:spPr>
            <a:xfrm>
              <a:off x="7912025" y="7790263"/>
              <a:ext cx="1936500" cy="1431300"/>
            </a:xfrm>
            <a:prstGeom prst="can">
              <a:avLst>
                <a:gd name="adj" fmla="val 25000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12359e78eaa_1_102"/>
            <p:cNvSpPr txBox="1"/>
            <p:nvPr/>
          </p:nvSpPr>
          <p:spPr>
            <a:xfrm>
              <a:off x="7937488" y="8133550"/>
              <a:ext cx="1885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회원관리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API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20" name="Google Shape;220;g12359e78eaa_1_102"/>
          <p:cNvGrpSpPr/>
          <p:nvPr/>
        </p:nvGrpSpPr>
        <p:grpSpPr>
          <a:xfrm>
            <a:off x="14651892" y="6129350"/>
            <a:ext cx="1471546" cy="1431300"/>
            <a:chOff x="14285900" y="6129350"/>
            <a:chExt cx="1936500" cy="1431300"/>
          </a:xfrm>
        </p:grpSpPr>
        <p:sp>
          <p:nvSpPr>
            <p:cNvPr id="221" name="Google Shape;221;g12359e78eaa_1_102"/>
            <p:cNvSpPr/>
            <p:nvPr/>
          </p:nvSpPr>
          <p:spPr>
            <a:xfrm>
              <a:off x="14285900" y="6129350"/>
              <a:ext cx="1936500" cy="1431300"/>
            </a:xfrm>
            <a:prstGeom prst="can">
              <a:avLst>
                <a:gd name="adj" fmla="val 25000"/>
              </a:avLst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g12359e78eaa_1_102"/>
            <p:cNvSpPr txBox="1"/>
            <p:nvPr/>
          </p:nvSpPr>
          <p:spPr>
            <a:xfrm>
              <a:off x="14311388" y="6537388"/>
              <a:ext cx="1885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모델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API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23" name="Google Shape;223;g12359e78eaa_1_102"/>
          <p:cNvSpPr txBox="1"/>
          <p:nvPr/>
        </p:nvSpPr>
        <p:spPr>
          <a:xfrm>
            <a:off x="14457338" y="4715763"/>
            <a:ext cx="1885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Database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4" name="Google Shape;224;g12359e78eaa_1_102"/>
          <p:cNvSpPr txBox="1"/>
          <p:nvPr/>
        </p:nvSpPr>
        <p:spPr>
          <a:xfrm>
            <a:off x="4479838" y="3526300"/>
            <a:ext cx="1885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Database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25" name="Google Shape;225;g12359e78eaa_1_102"/>
          <p:cNvGrpSpPr/>
          <p:nvPr/>
        </p:nvGrpSpPr>
        <p:grpSpPr>
          <a:xfrm>
            <a:off x="5346725" y="8807250"/>
            <a:ext cx="1911000" cy="730800"/>
            <a:chOff x="5946950" y="8521525"/>
            <a:chExt cx="1911000" cy="730800"/>
          </a:xfrm>
        </p:grpSpPr>
        <p:sp>
          <p:nvSpPr>
            <p:cNvPr id="226" name="Google Shape;226;g12359e78eaa_1_102"/>
            <p:cNvSpPr/>
            <p:nvPr/>
          </p:nvSpPr>
          <p:spPr>
            <a:xfrm rot="-5400000">
              <a:off x="6537050" y="7931425"/>
              <a:ext cx="730800" cy="1911000"/>
            </a:xfrm>
            <a:prstGeom prst="can">
              <a:avLst>
                <a:gd name="adj" fmla="val 25000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g12359e78eaa_1_102"/>
            <p:cNvSpPr txBox="1"/>
            <p:nvPr/>
          </p:nvSpPr>
          <p:spPr>
            <a:xfrm>
              <a:off x="5959700" y="8602225"/>
              <a:ext cx="18855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Database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28" name="Google Shape;228;g12359e78eaa_1_102"/>
          <p:cNvSpPr txBox="1"/>
          <p:nvPr/>
        </p:nvSpPr>
        <p:spPr>
          <a:xfrm>
            <a:off x="4479850" y="2298250"/>
            <a:ext cx="1885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회원정보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29" name="Google Shape;229;g12359e78eaa_1_102"/>
          <p:cNvGrpSpPr/>
          <p:nvPr/>
        </p:nvGrpSpPr>
        <p:grpSpPr>
          <a:xfrm>
            <a:off x="4513475" y="7636842"/>
            <a:ext cx="1885500" cy="691469"/>
            <a:chOff x="3812075" y="6438488"/>
            <a:chExt cx="1885500" cy="924300"/>
          </a:xfrm>
        </p:grpSpPr>
        <p:sp>
          <p:nvSpPr>
            <p:cNvPr id="230" name="Google Shape;230;g12359e78eaa_1_102"/>
            <p:cNvSpPr/>
            <p:nvPr/>
          </p:nvSpPr>
          <p:spPr>
            <a:xfrm>
              <a:off x="3921575" y="6438488"/>
              <a:ext cx="1666500" cy="924300"/>
            </a:xfrm>
            <a:prstGeom prst="ellipse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g12359e78eaa_1_102"/>
            <p:cNvSpPr txBox="1"/>
            <p:nvPr/>
          </p:nvSpPr>
          <p:spPr>
            <a:xfrm>
              <a:off x="3812075" y="6494092"/>
              <a:ext cx="18855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칼로리 정보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32" name="Google Shape;232;g12359e78eaa_1_102"/>
          <p:cNvGrpSpPr/>
          <p:nvPr/>
        </p:nvGrpSpPr>
        <p:grpSpPr>
          <a:xfrm>
            <a:off x="6398975" y="7641384"/>
            <a:ext cx="1885500" cy="682500"/>
            <a:chOff x="3812075" y="7891071"/>
            <a:chExt cx="1885500" cy="682500"/>
          </a:xfrm>
        </p:grpSpPr>
        <p:sp>
          <p:nvSpPr>
            <p:cNvPr id="233" name="Google Shape;233;g12359e78eaa_1_102"/>
            <p:cNvSpPr/>
            <p:nvPr/>
          </p:nvSpPr>
          <p:spPr>
            <a:xfrm>
              <a:off x="3921575" y="7891071"/>
              <a:ext cx="1666500" cy="682500"/>
            </a:xfrm>
            <a:prstGeom prst="ellipse">
              <a:avLst/>
            </a:prstGeom>
            <a:solidFill>
              <a:srgbClr val="D9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g12359e78eaa_1_102"/>
            <p:cNvSpPr txBox="1"/>
            <p:nvPr/>
          </p:nvSpPr>
          <p:spPr>
            <a:xfrm>
              <a:off x="3812075" y="7900200"/>
              <a:ext cx="18855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질환정보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35" name="Google Shape;235;g12359e78eaa_1_102"/>
          <p:cNvSpPr txBox="1"/>
          <p:nvPr/>
        </p:nvSpPr>
        <p:spPr>
          <a:xfrm>
            <a:off x="15497600" y="3456775"/>
            <a:ext cx="1471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음식정보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36" name="Google Shape;236;g12359e78eaa_1_102"/>
          <p:cNvGrpSpPr/>
          <p:nvPr/>
        </p:nvGrpSpPr>
        <p:grpSpPr>
          <a:xfrm>
            <a:off x="11511225" y="6391250"/>
            <a:ext cx="1911000" cy="1212300"/>
            <a:chOff x="11116800" y="4534225"/>
            <a:chExt cx="1911000" cy="1212300"/>
          </a:xfrm>
        </p:grpSpPr>
        <p:sp>
          <p:nvSpPr>
            <p:cNvPr id="237" name="Google Shape;237;g12359e78eaa_1_102"/>
            <p:cNvSpPr/>
            <p:nvPr/>
          </p:nvSpPr>
          <p:spPr>
            <a:xfrm>
              <a:off x="11116800" y="4534225"/>
              <a:ext cx="1911000" cy="1212300"/>
            </a:xfrm>
            <a:prstGeom prst="diamon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g12359e78eaa_1_102"/>
            <p:cNvSpPr txBox="1"/>
            <p:nvPr/>
          </p:nvSpPr>
          <p:spPr>
            <a:xfrm>
              <a:off x="11561382" y="4666650"/>
              <a:ext cx="1037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사진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업로드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39" name="Google Shape;239;g12359e78eaa_1_102"/>
          <p:cNvGrpSpPr/>
          <p:nvPr/>
        </p:nvGrpSpPr>
        <p:grpSpPr>
          <a:xfrm>
            <a:off x="14432163" y="8509375"/>
            <a:ext cx="1911000" cy="1212300"/>
            <a:chOff x="14374850" y="7899775"/>
            <a:chExt cx="1911000" cy="1212300"/>
          </a:xfrm>
        </p:grpSpPr>
        <p:sp>
          <p:nvSpPr>
            <p:cNvPr id="206" name="Google Shape;206;g12359e78eaa_1_102"/>
            <p:cNvSpPr/>
            <p:nvPr/>
          </p:nvSpPr>
          <p:spPr>
            <a:xfrm>
              <a:off x="14374850" y="7899775"/>
              <a:ext cx="1911000" cy="1212300"/>
            </a:xfrm>
            <a:prstGeom prst="diamon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g12359e78eaa_1_102"/>
            <p:cNvSpPr txBox="1"/>
            <p:nvPr/>
          </p:nvSpPr>
          <p:spPr>
            <a:xfrm>
              <a:off x="14783899" y="8028775"/>
              <a:ext cx="1037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칼로리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계산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41" name="Google Shape;241;g12359e78eaa_1_102"/>
          <p:cNvGrpSpPr/>
          <p:nvPr/>
        </p:nvGrpSpPr>
        <p:grpSpPr>
          <a:xfrm>
            <a:off x="11574000" y="8509375"/>
            <a:ext cx="1911000" cy="1212300"/>
            <a:chOff x="11116800" y="7899775"/>
            <a:chExt cx="1911000" cy="1212300"/>
          </a:xfrm>
        </p:grpSpPr>
        <p:sp>
          <p:nvSpPr>
            <p:cNvPr id="205" name="Google Shape;205;g12359e78eaa_1_102"/>
            <p:cNvSpPr/>
            <p:nvPr/>
          </p:nvSpPr>
          <p:spPr>
            <a:xfrm>
              <a:off x="11116800" y="7899775"/>
              <a:ext cx="1911000" cy="1212300"/>
            </a:xfrm>
            <a:prstGeom prst="diamon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g12359e78eaa_1_102"/>
            <p:cNvSpPr txBox="1"/>
            <p:nvPr/>
          </p:nvSpPr>
          <p:spPr>
            <a:xfrm>
              <a:off x="11516938" y="8028775"/>
              <a:ext cx="1037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음식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선택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43" name="Google Shape;243;g12359e78eaa_1_102"/>
          <p:cNvGrpSpPr/>
          <p:nvPr/>
        </p:nvGrpSpPr>
        <p:grpSpPr>
          <a:xfrm>
            <a:off x="7913350" y="6238850"/>
            <a:ext cx="1911000" cy="1212300"/>
            <a:chOff x="7913350" y="6238850"/>
            <a:chExt cx="1911000" cy="1212300"/>
          </a:xfrm>
        </p:grpSpPr>
        <p:sp>
          <p:nvSpPr>
            <p:cNvPr id="209" name="Google Shape;209;g12359e78eaa_1_102"/>
            <p:cNvSpPr/>
            <p:nvPr/>
          </p:nvSpPr>
          <p:spPr>
            <a:xfrm>
              <a:off x="7913350" y="6238850"/>
              <a:ext cx="1911000" cy="1212300"/>
            </a:xfrm>
            <a:prstGeom prst="diamon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g12359e78eaa_1_102"/>
            <p:cNvSpPr txBox="1"/>
            <p:nvPr/>
          </p:nvSpPr>
          <p:spPr>
            <a:xfrm>
              <a:off x="8133100" y="6406400"/>
              <a:ext cx="14715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화면전시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Jua"/>
                  <a:ea typeface="Jua"/>
                  <a:cs typeface="Jua"/>
                  <a:sym typeface="Jua"/>
                </a:rPr>
                <a:t>(그래프, 표)</a:t>
              </a:r>
              <a:endParaRPr sz="20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45" name="Google Shape;245;g12359e78eaa_1_102"/>
          <p:cNvGrpSpPr/>
          <p:nvPr/>
        </p:nvGrpSpPr>
        <p:grpSpPr>
          <a:xfrm>
            <a:off x="9018462" y="3443067"/>
            <a:ext cx="1885465" cy="682523"/>
            <a:chOff x="7681600" y="3526575"/>
            <a:chExt cx="2398200" cy="825300"/>
          </a:xfrm>
        </p:grpSpPr>
        <p:sp>
          <p:nvSpPr>
            <p:cNvPr id="246" name="Google Shape;246;g12359e78eaa_1_102"/>
            <p:cNvSpPr/>
            <p:nvPr/>
          </p:nvSpPr>
          <p:spPr>
            <a:xfrm>
              <a:off x="7681600" y="3526575"/>
              <a:ext cx="2398200" cy="825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g12359e78eaa_1_102"/>
            <p:cNvSpPr txBox="1"/>
            <p:nvPr/>
          </p:nvSpPr>
          <p:spPr>
            <a:xfrm>
              <a:off x="7937945" y="3594962"/>
              <a:ext cx="1885500" cy="6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알러지정보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248" name="Google Shape;248;g12359e78eaa_1_102"/>
          <p:cNvCxnSpPr>
            <a:stCxn id="246" idx="2"/>
            <a:endCxn id="189" idx="0"/>
          </p:cNvCxnSpPr>
          <p:nvPr/>
        </p:nvCxnSpPr>
        <p:spPr>
          <a:xfrm flipH="1">
            <a:off x="8880595" y="4125590"/>
            <a:ext cx="1080600" cy="60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" name="Google Shape;249;g12359e78eaa_1_102"/>
          <p:cNvGrpSpPr/>
          <p:nvPr/>
        </p:nvGrpSpPr>
        <p:grpSpPr>
          <a:xfrm>
            <a:off x="11825647" y="4425508"/>
            <a:ext cx="1290677" cy="1212311"/>
            <a:chOff x="5739782" y="7790263"/>
            <a:chExt cx="1936500" cy="1431300"/>
          </a:xfrm>
        </p:grpSpPr>
        <p:sp>
          <p:nvSpPr>
            <p:cNvPr id="250" name="Google Shape;250;g12359e78eaa_1_102"/>
            <p:cNvSpPr/>
            <p:nvPr/>
          </p:nvSpPr>
          <p:spPr>
            <a:xfrm>
              <a:off x="5739782" y="7790263"/>
              <a:ext cx="1936500" cy="1431300"/>
            </a:xfrm>
            <a:prstGeom prst="can">
              <a:avLst>
                <a:gd name="adj" fmla="val 25000"/>
              </a:avLst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g12359e78eaa_1_102"/>
            <p:cNvSpPr txBox="1"/>
            <p:nvPr/>
          </p:nvSpPr>
          <p:spPr>
            <a:xfrm>
              <a:off x="5765237" y="8017142"/>
              <a:ext cx="1885500" cy="112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알러지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Jua"/>
                  <a:ea typeface="Jua"/>
                  <a:cs typeface="Jua"/>
                  <a:sym typeface="Jua"/>
                </a:rPr>
                <a:t>API</a:t>
              </a:r>
              <a:endParaRPr sz="2500"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252" name="Google Shape;252;g12359e78eaa_1_102"/>
          <p:cNvCxnSpPr>
            <a:stCxn id="209" idx="2"/>
            <a:endCxn id="218" idx="1"/>
          </p:cNvCxnSpPr>
          <p:nvPr/>
        </p:nvCxnSpPr>
        <p:spPr>
          <a:xfrm>
            <a:off x="8868850" y="7451150"/>
            <a:ext cx="216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g12359e78eaa_1_102"/>
          <p:cNvCxnSpPr/>
          <p:nvPr/>
        </p:nvCxnSpPr>
        <p:spPr>
          <a:xfrm>
            <a:off x="15387665" y="75606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g12359e78eaa_1_102"/>
          <p:cNvCxnSpPr/>
          <p:nvPr/>
        </p:nvCxnSpPr>
        <p:spPr>
          <a:xfrm>
            <a:off x="15387665" y="7560650"/>
            <a:ext cx="0" cy="9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g12359e78eaa_1_102"/>
          <p:cNvCxnSpPr>
            <a:stCxn id="231" idx="2"/>
          </p:cNvCxnSpPr>
          <p:nvPr/>
        </p:nvCxnSpPr>
        <p:spPr>
          <a:xfrm>
            <a:off x="5456225" y="824781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g12359e78eaa_1_102"/>
          <p:cNvCxnSpPr>
            <a:stCxn id="233" idx="4"/>
            <a:endCxn id="226" idx="4"/>
          </p:cNvCxnSpPr>
          <p:nvPr/>
        </p:nvCxnSpPr>
        <p:spPr>
          <a:xfrm flipH="1">
            <a:off x="6302225" y="8323884"/>
            <a:ext cx="1039500" cy="48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g12359e78eaa_1_102"/>
          <p:cNvCxnSpPr>
            <a:stCxn id="230" idx="4"/>
            <a:endCxn id="226" idx="4"/>
          </p:cNvCxnSpPr>
          <p:nvPr/>
        </p:nvCxnSpPr>
        <p:spPr>
          <a:xfrm>
            <a:off x="5456225" y="8328311"/>
            <a:ext cx="846000" cy="4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g12359e78eaa_1_102"/>
          <p:cNvCxnSpPr>
            <a:stCxn id="219" idx="1"/>
            <a:endCxn id="227" idx="3"/>
          </p:cNvCxnSpPr>
          <p:nvPr/>
        </p:nvCxnSpPr>
        <p:spPr>
          <a:xfrm flipH="1">
            <a:off x="7244832" y="9144113"/>
            <a:ext cx="989700" cy="2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g12359e78eaa_1_102"/>
          <p:cNvCxnSpPr>
            <a:stCxn id="205" idx="1"/>
            <a:endCxn id="219" idx="3"/>
          </p:cNvCxnSpPr>
          <p:nvPr/>
        </p:nvCxnSpPr>
        <p:spPr>
          <a:xfrm flipH="1">
            <a:off x="9546000" y="9115525"/>
            <a:ext cx="2028000" cy="2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g12359e78eaa_1_102"/>
          <p:cNvCxnSpPr/>
          <p:nvPr/>
        </p:nvCxnSpPr>
        <p:spPr>
          <a:xfrm rot="10800000">
            <a:off x="15378550" y="5373525"/>
            <a:ext cx="0" cy="74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g12359e78eaa_1_102"/>
          <p:cNvSpPr/>
          <p:nvPr/>
        </p:nvSpPr>
        <p:spPr>
          <a:xfrm>
            <a:off x="13647500" y="3279325"/>
            <a:ext cx="1666500" cy="9243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359e78eaa_1_102"/>
          <p:cNvSpPr txBox="1"/>
          <p:nvPr/>
        </p:nvSpPr>
        <p:spPr>
          <a:xfrm>
            <a:off x="13745000" y="3456775"/>
            <a:ext cx="1471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알러지정보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63" name="Google Shape;263;g12359e78eaa_1_102"/>
          <p:cNvCxnSpPr>
            <a:stCxn id="261" idx="4"/>
            <a:endCxn id="191" idx="4"/>
          </p:cNvCxnSpPr>
          <p:nvPr/>
        </p:nvCxnSpPr>
        <p:spPr>
          <a:xfrm>
            <a:off x="14480750" y="4203625"/>
            <a:ext cx="9195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g12359e78eaa_1_102"/>
          <p:cNvCxnSpPr>
            <a:stCxn id="251" idx="1"/>
            <a:endCxn id="246" idx="3"/>
          </p:cNvCxnSpPr>
          <p:nvPr/>
        </p:nvCxnSpPr>
        <p:spPr>
          <a:xfrm rot="10800000">
            <a:off x="10903913" y="3784474"/>
            <a:ext cx="938700" cy="1310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g12359e78eaa_1_102"/>
          <p:cNvCxnSpPr>
            <a:stCxn id="189" idx="3"/>
            <a:endCxn id="237" idx="1"/>
          </p:cNvCxnSpPr>
          <p:nvPr/>
        </p:nvCxnSpPr>
        <p:spPr>
          <a:xfrm>
            <a:off x="10079800" y="5143800"/>
            <a:ext cx="1431300" cy="1853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g12359e78eaa_1_102"/>
          <p:cNvCxnSpPr>
            <a:stCxn id="237" idx="3"/>
            <a:endCxn id="222" idx="1"/>
          </p:cNvCxnSpPr>
          <p:nvPr/>
        </p:nvCxnSpPr>
        <p:spPr>
          <a:xfrm>
            <a:off x="13422225" y="6997400"/>
            <a:ext cx="1248900" cy="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g12359e78eaa_1_102"/>
          <p:cNvCxnSpPr>
            <a:endCxn id="251" idx="3"/>
          </p:cNvCxnSpPr>
          <p:nvPr/>
        </p:nvCxnSpPr>
        <p:spPr>
          <a:xfrm flipH="1">
            <a:off x="13099298" y="5070874"/>
            <a:ext cx="1323300" cy="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3281004c6_1_164"/>
          <p:cNvSpPr txBox="1">
            <a:spLocks noGrp="1"/>
          </p:cNvSpPr>
          <p:nvPr>
            <p:ph type="ctrTitle"/>
          </p:nvPr>
        </p:nvSpPr>
        <p:spPr>
          <a:xfrm>
            <a:off x="5257800" y="4223375"/>
            <a:ext cx="7772400" cy="1470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2. 설계</a:t>
            </a:r>
            <a:endParaRPr sz="60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73" name="Google Shape;273;g123281004c6_1_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3800" y="1994572"/>
            <a:ext cx="3117200" cy="52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19def10d7_0_1"/>
          <p:cNvSpPr/>
          <p:nvPr/>
        </p:nvSpPr>
        <p:spPr>
          <a:xfrm>
            <a:off x="5661350" y="1892350"/>
            <a:ext cx="11612400" cy="7886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79" name="Google Shape;279;g1219def10d7_0_1"/>
          <p:cNvSpPr/>
          <p:nvPr/>
        </p:nvSpPr>
        <p:spPr>
          <a:xfrm>
            <a:off x="8924450" y="2117725"/>
            <a:ext cx="7800300" cy="74469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280" name="Google Shape;280;g1219def10d7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219def10d7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898" y="1576715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219def10d7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94217" y="1047170"/>
            <a:ext cx="1919514" cy="29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219def10d7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23" y="790563"/>
            <a:ext cx="16398266" cy="57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219def10d7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9898" y="1561475"/>
            <a:ext cx="16398266" cy="5705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219def10d7_0_1"/>
          <p:cNvSpPr txBox="1"/>
          <p:nvPr/>
        </p:nvSpPr>
        <p:spPr>
          <a:xfrm>
            <a:off x="17505025" y="-1314275"/>
            <a:ext cx="1467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g1219def10d7_0_1"/>
          <p:cNvGrpSpPr/>
          <p:nvPr/>
        </p:nvGrpSpPr>
        <p:grpSpPr>
          <a:xfrm>
            <a:off x="1415196" y="6532878"/>
            <a:ext cx="1549524" cy="1959641"/>
            <a:chOff x="2958478" y="6593464"/>
            <a:chExt cx="1191300" cy="1385297"/>
          </a:xfrm>
        </p:grpSpPr>
        <p:pic>
          <p:nvPicPr>
            <p:cNvPr id="287" name="Google Shape;287;g1219def10d7_0_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98710" y="6593464"/>
              <a:ext cx="1013926" cy="982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g1219def10d7_0_1"/>
            <p:cNvSpPr txBox="1"/>
            <p:nvPr/>
          </p:nvSpPr>
          <p:spPr>
            <a:xfrm>
              <a:off x="2958478" y="7576161"/>
              <a:ext cx="1191300" cy="40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latin typeface="Do Hyeon"/>
                  <a:ea typeface="Do Hyeon"/>
                  <a:cs typeface="Do Hyeon"/>
                  <a:sym typeface="Do Hyeon"/>
                </a:rPr>
                <a:t>Client</a:t>
              </a:r>
              <a:endParaRPr sz="25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289" name="Google Shape;289;g1219def10d7_0_1"/>
          <p:cNvSpPr txBox="1"/>
          <p:nvPr/>
        </p:nvSpPr>
        <p:spPr>
          <a:xfrm>
            <a:off x="673213" y="847613"/>
            <a:ext cx="59142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spc="-3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가. </a:t>
            </a:r>
            <a:r>
              <a:rPr lang="en-US" sz="3500" spc="-3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시스템</a:t>
            </a:r>
            <a:r>
              <a:rPr lang="en-US" sz="3500" spc="-300" dirty="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3500" spc="-300" dirty="0" err="1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구성도</a:t>
            </a:r>
            <a:endParaRPr sz="3500" spc="-300" dirty="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90" name="Google Shape;290;g1219def10d7_0_1"/>
          <p:cNvGrpSpPr/>
          <p:nvPr/>
        </p:nvGrpSpPr>
        <p:grpSpPr>
          <a:xfrm>
            <a:off x="2503611" y="4868600"/>
            <a:ext cx="1013917" cy="1013730"/>
            <a:chOff x="873396" y="10640365"/>
            <a:chExt cx="2455600" cy="2448624"/>
          </a:xfrm>
        </p:grpSpPr>
        <p:pic>
          <p:nvPicPr>
            <p:cNvPr id="291" name="Google Shape;291;g1219def10d7_0_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73396" y="10640365"/>
              <a:ext cx="2455600" cy="2448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g1219def10d7_0_1"/>
            <p:cNvSpPr txBox="1"/>
            <p:nvPr/>
          </p:nvSpPr>
          <p:spPr>
            <a:xfrm>
              <a:off x="1114662" y="11491671"/>
              <a:ext cx="2109000" cy="10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Do Hyeon"/>
                  <a:ea typeface="Do Hyeon"/>
                  <a:cs typeface="Do Hyeon"/>
                  <a:sym typeface="Do Hyeon"/>
                </a:rPr>
                <a:t>Github</a:t>
              </a:r>
              <a:endParaRPr sz="15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293" name="Google Shape;293;g1219def10d7_0_1"/>
          <p:cNvSpPr txBox="1"/>
          <p:nvPr/>
        </p:nvSpPr>
        <p:spPr>
          <a:xfrm>
            <a:off x="10281763" y="1967363"/>
            <a:ext cx="1644300" cy="569400"/>
          </a:xfrm>
          <a:prstGeom prst="rect">
            <a:avLst/>
          </a:prstGeom>
          <a:solidFill>
            <a:srgbClr val="3F64C7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</a:rPr>
              <a:t>EC2</a:t>
            </a:r>
            <a:endParaRPr sz="2500" b="1">
              <a:solidFill>
                <a:schemeClr val="lt1"/>
              </a:solidFill>
            </a:endParaRPr>
          </a:p>
        </p:txBody>
      </p:sp>
      <p:pic>
        <p:nvPicPr>
          <p:cNvPr id="294" name="Google Shape;294;g1219def10d7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8251" y="1344666"/>
            <a:ext cx="1549500" cy="154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219def10d7_0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75013" y="3948653"/>
            <a:ext cx="1549499" cy="68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219def10d7_0_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55563" y="3282703"/>
            <a:ext cx="2654313" cy="72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g1219def10d7_0_1"/>
          <p:cNvCxnSpPr/>
          <p:nvPr/>
        </p:nvCxnSpPr>
        <p:spPr>
          <a:xfrm rot="10800000" flipH="1">
            <a:off x="5139330" y="4732461"/>
            <a:ext cx="3430500" cy="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grpSp>
        <p:nvGrpSpPr>
          <p:cNvPr id="298" name="Google Shape;298;g1219def10d7_0_1"/>
          <p:cNvGrpSpPr/>
          <p:nvPr/>
        </p:nvGrpSpPr>
        <p:grpSpPr>
          <a:xfrm>
            <a:off x="11415113" y="4619725"/>
            <a:ext cx="1885500" cy="1269000"/>
            <a:chOff x="9988500" y="3732563"/>
            <a:chExt cx="1885500" cy="1269000"/>
          </a:xfrm>
        </p:grpSpPr>
        <p:pic>
          <p:nvPicPr>
            <p:cNvPr id="299" name="Google Shape;299;g1219def10d7_0_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109087" y="3732563"/>
              <a:ext cx="1644375" cy="126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g1219def10d7_0_1"/>
            <p:cNvSpPr txBox="1"/>
            <p:nvPr/>
          </p:nvSpPr>
          <p:spPr>
            <a:xfrm>
              <a:off x="9988500" y="3862600"/>
              <a:ext cx="1885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모델 </a:t>
              </a:r>
              <a:endParaRPr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API</a:t>
              </a:r>
              <a:endParaRPr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01" name="Google Shape;301;g1219def10d7_0_1"/>
          <p:cNvGrpSpPr/>
          <p:nvPr/>
        </p:nvGrpSpPr>
        <p:grpSpPr>
          <a:xfrm>
            <a:off x="947028" y="3259565"/>
            <a:ext cx="1728000" cy="1610709"/>
            <a:chOff x="1496175" y="5560216"/>
            <a:chExt cx="1728000" cy="2128034"/>
          </a:xfrm>
        </p:grpSpPr>
        <p:pic>
          <p:nvPicPr>
            <p:cNvPr id="302" name="Google Shape;302;g1219def10d7_0_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496292" y="5560216"/>
              <a:ext cx="1727760" cy="1710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g1219def10d7_0_1"/>
            <p:cNvSpPr txBox="1"/>
            <p:nvPr/>
          </p:nvSpPr>
          <p:spPr>
            <a:xfrm>
              <a:off x="1496175" y="7037550"/>
              <a:ext cx="1728000" cy="65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Developer</a:t>
              </a:r>
              <a:endParaRPr sz="25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04" name="Google Shape;304;g1219def10d7_0_1"/>
          <p:cNvGrpSpPr/>
          <p:nvPr/>
        </p:nvGrpSpPr>
        <p:grpSpPr>
          <a:xfrm>
            <a:off x="15066375" y="5201250"/>
            <a:ext cx="1549500" cy="1891072"/>
            <a:chOff x="14685375" y="4820250"/>
            <a:chExt cx="1549500" cy="1891072"/>
          </a:xfrm>
        </p:grpSpPr>
        <p:grpSp>
          <p:nvGrpSpPr>
            <p:cNvPr id="305" name="Google Shape;305;g1219def10d7_0_1"/>
            <p:cNvGrpSpPr/>
            <p:nvPr/>
          </p:nvGrpSpPr>
          <p:grpSpPr>
            <a:xfrm>
              <a:off x="14819557" y="5479075"/>
              <a:ext cx="1281148" cy="1232247"/>
              <a:chOff x="5490325" y="3565835"/>
              <a:chExt cx="2318400" cy="2193000"/>
            </a:xfrm>
          </p:grpSpPr>
          <p:sp>
            <p:nvSpPr>
              <p:cNvPr id="306" name="Google Shape;306;g1219def10d7_0_1"/>
              <p:cNvSpPr/>
              <p:nvPr/>
            </p:nvSpPr>
            <p:spPr>
              <a:xfrm>
                <a:off x="5490325" y="3565835"/>
                <a:ext cx="2318400" cy="2193000"/>
              </a:xfrm>
              <a:prstGeom prst="rect">
                <a:avLst/>
              </a:prstGeom>
              <a:solidFill>
                <a:schemeClr val="lt2"/>
              </a:solidFill>
              <a:ln w="38100" cap="flat" cmpd="sng">
                <a:solidFill>
                  <a:schemeClr val="accent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07" name="Google Shape;307;g1219def10d7_0_1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577972" y="3590752"/>
                <a:ext cx="2143125" cy="2143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Google Shape;308;g1219def10d7_0_1"/>
              <p:cNvSpPr txBox="1"/>
              <p:nvPr/>
            </p:nvSpPr>
            <p:spPr>
              <a:xfrm>
                <a:off x="5751625" y="3600175"/>
                <a:ext cx="1411500" cy="101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00">
                    <a:latin typeface="Do Hyeon"/>
                    <a:ea typeface="Do Hyeon"/>
                    <a:cs typeface="Do Hyeon"/>
                    <a:sym typeface="Do Hyeon"/>
                  </a:rPr>
                  <a:t>DB</a:t>
                </a:r>
                <a:endParaRPr sz="2500">
                  <a:latin typeface="Do Hyeon"/>
                  <a:ea typeface="Do Hyeon"/>
                  <a:cs typeface="Do Hyeon"/>
                  <a:sym typeface="Do Hyeon"/>
                </a:endParaRPr>
              </a:p>
            </p:txBody>
          </p:sp>
        </p:grpSp>
        <p:sp>
          <p:nvSpPr>
            <p:cNvPr id="309" name="Google Shape;309;g1219def10d7_0_1"/>
            <p:cNvSpPr txBox="1"/>
            <p:nvPr/>
          </p:nvSpPr>
          <p:spPr>
            <a:xfrm>
              <a:off x="14685375" y="4820250"/>
              <a:ext cx="1549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MySQL</a:t>
              </a:r>
              <a:endParaRPr sz="1900"/>
            </a:p>
          </p:txBody>
        </p:sp>
      </p:grpSp>
      <p:cxnSp>
        <p:nvCxnSpPr>
          <p:cNvPr id="310" name="Google Shape;310;g1219def10d7_0_1"/>
          <p:cNvCxnSpPr/>
          <p:nvPr/>
        </p:nvCxnSpPr>
        <p:spPr>
          <a:xfrm>
            <a:off x="7075600" y="7651275"/>
            <a:ext cx="64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grpSp>
        <p:nvGrpSpPr>
          <p:cNvPr id="311" name="Google Shape;311;g1219def10d7_0_1"/>
          <p:cNvGrpSpPr/>
          <p:nvPr/>
        </p:nvGrpSpPr>
        <p:grpSpPr>
          <a:xfrm>
            <a:off x="11306200" y="7142138"/>
            <a:ext cx="2080200" cy="1358770"/>
            <a:chOff x="9836100" y="5949340"/>
            <a:chExt cx="2080200" cy="1766242"/>
          </a:xfrm>
        </p:grpSpPr>
        <p:pic>
          <p:nvPicPr>
            <p:cNvPr id="312" name="Google Shape;312;g1219def10d7_0_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109076" y="5949340"/>
              <a:ext cx="1644377" cy="1723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g1219def10d7_0_1"/>
            <p:cNvSpPr txBox="1"/>
            <p:nvPr/>
          </p:nvSpPr>
          <p:spPr>
            <a:xfrm>
              <a:off x="9836100" y="5974982"/>
              <a:ext cx="2080200" cy="174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회원</a:t>
              </a:r>
              <a:endParaRPr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관리</a:t>
              </a:r>
              <a:endParaRPr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API</a:t>
              </a:r>
              <a:endParaRPr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314" name="Google Shape;314;g1219def10d7_0_1"/>
          <p:cNvCxnSpPr>
            <a:stCxn id="300" idx="3"/>
            <a:endCxn id="307" idx="1"/>
          </p:cNvCxnSpPr>
          <p:nvPr/>
        </p:nvCxnSpPr>
        <p:spPr>
          <a:xfrm>
            <a:off x="13300613" y="5226913"/>
            <a:ext cx="1948500" cy="12492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15" name="Google Shape;315;g1219def10d7_0_1"/>
          <p:cNvCxnSpPr>
            <a:stCxn id="313" idx="3"/>
            <a:endCxn id="307" idx="1"/>
          </p:cNvCxnSpPr>
          <p:nvPr/>
        </p:nvCxnSpPr>
        <p:spPr>
          <a:xfrm rot="10800000" flipH="1">
            <a:off x="13386400" y="6476286"/>
            <a:ext cx="1862700" cy="1355100"/>
          </a:xfrm>
          <a:prstGeom prst="bentConnector3">
            <a:avLst>
              <a:gd name="adj1" fmla="val 47818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16" name="Google Shape;316;g1219def10d7_0_1"/>
          <p:cNvCxnSpPr>
            <a:stCxn id="299" idx="1"/>
            <a:endCxn id="317" idx="0"/>
          </p:cNvCxnSpPr>
          <p:nvPr/>
        </p:nvCxnSpPr>
        <p:spPr>
          <a:xfrm flipH="1">
            <a:off x="9523900" y="5254225"/>
            <a:ext cx="2011800" cy="3507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18" name="Google Shape;318;g1219def10d7_0_1"/>
          <p:cNvCxnSpPr>
            <a:stCxn id="312" idx="1"/>
            <a:endCxn id="317" idx="2"/>
          </p:cNvCxnSpPr>
          <p:nvPr/>
        </p:nvCxnSpPr>
        <p:spPr>
          <a:xfrm rot="10800000">
            <a:off x="9523876" y="7347406"/>
            <a:ext cx="2055300" cy="457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grpSp>
        <p:nvGrpSpPr>
          <p:cNvPr id="319" name="Google Shape;319;g1219def10d7_0_1"/>
          <p:cNvGrpSpPr/>
          <p:nvPr/>
        </p:nvGrpSpPr>
        <p:grpSpPr>
          <a:xfrm>
            <a:off x="2503597" y="2117732"/>
            <a:ext cx="1281139" cy="1094334"/>
            <a:chOff x="5653513" y="2769634"/>
            <a:chExt cx="1728000" cy="1423616"/>
          </a:xfrm>
        </p:grpSpPr>
        <p:pic>
          <p:nvPicPr>
            <p:cNvPr id="320" name="Google Shape;320;g1219def10d7_0_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781175" y="2769634"/>
              <a:ext cx="1472675" cy="1318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g1219def10d7_0_1"/>
            <p:cNvSpPr txBox="1"/>
            <p:nvPr/>
          </p:nvSpPr>
          <p:spPr>
            <a:xfrm>
              <a:off x="5653513" y="2951850"/>
              <a:ext cx="1728000" cy="12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Google</a:t>
              </a:r>
              <a:endParaRPr sz="25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Do Hyeon"/>
                  <a:ea typeface="Do Hyeon"/>
                  <a:cs typeface="Do Hyeon"/>
                  <a:sym typeface="Do Hyeon"/>
                </a:rPr>
                <a:t>Drive</a:t>
              </a:r>
              <a:endParaRPr sz="2500" b="0" i="0" u="none" strike="noStrike" cap="non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322" name="Google Shape;322;g1219def10d7_0_1"/>
          <p:cNvGrpSpPr/>
          <p:nvPr/>
        </p:nvGrpSpPr>
        <p:grpSpPr>
          <a:xfrm>
            <a:off x="10178547" y="4899687"/>
            <a:ext cx="1013990" cy="492488"/>
            <a:chOff x="12421400" y="7784502"/>
            <a:chExt cx="1728000" cy="1097100"/>
          </a:xfrm>
        </p:grpSpPr>
        <p:sp>
          <p:nvSpPr>
            <p:cNvPr id="323" name="Google Shape;323;g1219def10d7_0_1"/>
            <p:cNvSpPr/>
            <p:nvPr/>
          </p:nvSpPr>
          <p:spPr>
            <a:xfrm>
              <a:off x="12421400" y="7908675"/>
              <a:ext cx="1728000" cy="891594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g1219def10d7_0_1"/>
            <p:cNvSpPr txBox="1"/>
            <p:nvPr/>
          </p:nvSpPr>
          <p:spPr>
            <a:xfrm>
              <a:off x="12533150" y="7784502"/>
              <a:ext cx="1504500" cy="109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Image</a:t>
              </a:r>
              <a:endParaRPr sz="2000"/>
            </a:p>
          </p:txBody>
        </p:sp>
      </p:grpSp>
      <p:grpSp>
        <p:nvGrpSpPr>
          <p:cNvPr id="325" name="Google Shape;325;g1219def10d7_0_1"/>
          <p:cNvGrpSpPr/>
          <p:nvPr/>
        </p:nvGrpSpPr>
        <p:grpSpPr>
          <a:xfrm>
            <a:off x="13673803" y="7081898"/>
            <a:ext cx="1287888" cy="569372"/>
            <a:chOff x="12412297" y="7908675"/>
            <a:chExt cx="1737103" cy="891594"/>
          </a:xfrm>
        </p:grpSpPr>
        <p:sp>
          <p:nvSpPr>
            <p:cNvPr id="326" name="Google Shape;326;g1219def10d7_0_1"/>
            <p:cNvSpPr/>
            <p:nvPr/>
          </p:nvSpPr>
          <p:spPr>
            <a:xfrm>
              <a:off x="12421400" y="7908675"/>
              <a:ext cx="1728000" cy="891594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g1219def10d7_0_1"/>
            <p:cNvSpPr txBox="1"/>
            <p:nvPr/>
          </p:nvSpPr>
          <p:spPr>
            <a:xfrm>
              <a:off x="12412297" y="7954266"/>
              <a:ext cx="1728000" cy="7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사용자정보</a:t>
              </a:r>
              <a:endParaRPr sz="2000"/>
            </a:p>
          </p:txBody>
        </p:sp>
      </p:grpSp>
      <p:cxnSp>
        <p:nvCxnSpPr>
          <p:cNvPr id="328" name="Google Shape;328;g1219def10d7_0_1"/>
          <p:cNvCxnSpPr>
            <a:stCxn id="307" idx="1"/>
          </p:cNvCxnSpPr>
          <p:nvPr/>
        </p:nvCxnSpPr>
        <p:spPr>
          <a:xfrm rot="10800000">
            <a:off x="10387791" y="6476187"/>
            <a:ext cx="4861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grpSp>
        <p:nvGrpSpPr>
          <p:cNvPr id="329" name="Google Shape;329;g1219def10d7_0_1"/>
          <p:cNvGrpSpPr/>
          <p:nvPr/>
        </p:nvGrpSpPr>
        <p:grpSpPr>
          <a:xfrm>
            <a:off x="11306210" y="6257177"/>
            <a:ext cx="2384294" cy="569372"/>
            <a:chOff x="12421400" y="7908675"/>
            <a:chExt cx="1728000" cy="891594"/>
          </a:xfrm>
        </p:grpSpPr>
        <p:sp>
          <p:nvSpPr>
            <p:cNvPr id="330" name="Google Shape;330;g1219def10d7_0_1"/>
            <p:cNvSpPr/>
            <p:nvPr/>
          </p:nvSpPr>
          <p:spPr>
            <a:xfrm>
              <a:off x="12421400" y="7908675"/>
              <a:ext cx="1728000" cy="891594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g1219def10d7_0_1"/>
            <p:cNvSpPr txBox="1"/>
            <p:nvPr/>
          </p:nvSpPr>
          <p:spPr>
            <a:xfrm>
              <a:off x="12533150" y="7954250"/>
              <a:ext cx="1504500" cy="7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칼로리, 체중 Data</a:t>
              </a:r>
              <a:endParaRPr sz="2000"/>
            </a:p>
          </p:txBody>
        </p:sp>
      </p:grpSp>
      <p:sp>
        <p:nvSpPr>
          <p:cNvPr id="332" name="Google Shape;332;g1219def10d7_0_1"/>
          <p:cNvSpPr/>
          <p:nvPr/>
        </p:nvSpPr>
        <p:spPr>
          <a:xfrm>
            <a:off x="937675" y="1895500"/>
            <a:ext cx="4172100" cy="4084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g1219def10d7_0_1"/>
          <p:cNvGrpSpPr/>
          <p:nvPr/>
        </p:nvGrpSpPr>
        <p:grpSpPr>
          <a:xfrm>
            <a:off x="8659863" y="5604850"/>
            <a:ext cx="1728000" cy="1742700"/>
            <a:chOff x="2363850" y="8045875"/>
            <a:chExt cx="1728000" cy="1742700"/>
          </a:xfrm>
        </p:grpSpPr>
        <p:sp>
          <p:nvSpPr>
            <p:cNvPr id="317" name="Google Shape;317;g1219def10d7_0_1"/>
            <p:cNvSpPr/>
            <p:nvPr/>
          </p:nvSpPr>
          <p:spPr>
            <a:xfrm>
              <a:off x="2363850" y="8045875"/>
              <a:ext cx="1728000" cy="1742700"/>
            </a:xfrm>
            <a:prstGeom prst="rect">
              <a:avLst/>
            </a:prstGeom>
            <a:noFill/>
            <a:ln w="28575" cap="flat" cmpd="sng">
              <a:solidFill>
                <a:schemeClr val="accent5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4" name="Google Shape;334;g1219def10d7_0_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434488" y="8232750"/>
              <a:ext cx="1549500" cy="1277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" name="Google Shape;335;g1219def10d7_0_1"/>
          <p:cNvGrpSpPr/>
          <p:nvPr/>
        </p:nvGrpSpPr>
        <p:grpSpPr>
          <a:xfrm>
            <a:off x="11403538" y="2943750"/>
            <a:ext cx="1885500" cy="1269000"/>
            <a:chOff x="9988500" y="3732563"/>
            <a:chExt cx="1885500" cy="1269000"/>
          </a:xfrm>
        </p:grpSpPr>
        <p:pic>
          <p:nvPicPr>
            <p:cNvPr id="336" name="Google Shape;336;g1219def10d7_0_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109088" y="3732563"/>
              <a:ext cx="1644375" cy="126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g1219def10d7_0_1"/>
            <p:cNvSpPr txBox="1"/>
            <p:nvPr/>
          </p:nvSpPr>
          <p:spPr>
            <a:xfrm>
              <a:off x="9988500" y="3862600"/>
              <a:ext cx="1885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알러지 </a:t>
              </a:r>
              <a:endParaRPr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API</a:t>
              </a:r>
              <a:endParaRPr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cxnSp>
        <p:nvCxnSpPr>
          <p:cNvPr id="338" name="Google Shape;338;g1219def10d7_0_1"/>
          <p:cNvCxnSpPr>
            <a:stCxn id="337" idx="3"/>
            <a:endCxn id="307" idx="1"/>
          </p:cNvCxnSpPr>
          <p:nvPr/>
        </p:nvCxnSpPr>
        <p:spPr>
          <a:xfrm>
            <a:off x="13289038" y="3550938"/>
            <a:ext cx="1959900" cy="29253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39" name="Google Shape;339;g1219def10d7_0_1"/>
          <p:cNvCxnSpPr>
            <a:stCxn id="337" idx="1"/>
            <a:endCxn id="317" idx="0"/>
          </p:cNvCxnSpPr>
          <p:nvPr/>
        </p:nvCxnSpPr>
        <p:spPr>
          <a:xfrm flipH="1">
            <a:off x="9523738" y="3550938"/>
            <a:ext cx="1879800" cy="20538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grpSp>
        <p:nvGrpSpPr>
          <p:cNvPr id="340" name="Google Shape;340;g1219def10d7_0_1"/>
          <p:cNvGrpSpPr/>
          <p:nvPr/>
        </p:nvGrpSpPr>
        <p:grpSpPr>
          <a:xfrm>
            <a:off x="9718103" y="3190100"/>
            <a:ext cx="1294458" cy="492488"/>
            <a:chOff x="12421400" y="7784506"/>
            <a:chExt cx="1745965" cy="1097100"/>
          </a:xfrm>
        </p:grpSpPr>
        <p:sp>
          <p:nvSpPr>
            <p:cNvPr id="341" name="Google Shape;341;g1219def10d7_0_1"/>
            <p:cNvSpPr/>
            <p:nvPr/>
          </p:nvSpPr>
          <p:spPr>
            <a:xfrm>
              <a:off x="12421400" y="7908675"/>
              <a:ext cx="1728000" cy="891594"/>
            </a:xfrm>
            <a:prstGeom prst="flowChartTermina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g1219def10d7_0_1"/>
            <p:cNvSpPr txBox="1"/>
            <p:nvPr/>
          </p:nvSpPr>
          <p:spPr>
            <a:xfrm>
              <a:off x="12430365" y="7784506"/>
              <a:ext cx="1737000" cy="109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알러지정보</a:t>
              </a:r>
              <a:endParaRPr sz="2000"/>
            </a:p>
          </p:txBody>
        </p:sp>
      </p:grpSp>
      <p:sp>
        <p:nvSpPr>
          <p:cNvPr id="343" name="Google Shape;343;g1219def10d7_0_1"/>
          <p:cNvSpPr txBox="1"/>
          <p:nvPr/>
        </p:nvSpPr>
        <p:spPr>
          <a:xfrm>
            <a:off x="5890801" y="4183225"/>
            <a:ext cx="238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배포/업데이트</a:t>
            </a:r>
            <a:endParaRPr sz="1900"/>
          </a:p>
        </p:txBody>
      </p:sp>
      <p:sp>
        <p:nvSpPr>
          <p:cNvPr id="344" name="Google Shape;344;g1219def10d7_0_1"/>
          <p:cNvSpPr/>
          <p:nvPr/>
        </p:nvSpPr>
        <p:spPr>
          <a:xfrm>
            <a:off x="8275200" y="5388425"/>
            <a:ext cx="2226600" cy="29850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g1219def10d7_0_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15523" y="7296203"/>
            <a:ext cx="1014000" cy="1165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g1219def10d7_0_1"/>
          <p:cNvCxnSpPr/>
          <p:nvPr/>
        </p:nvCxnSpPr>
        <p:spPr>
          <a:xfrm>
            <a:off x="2964725" y="7366588"/>
            <a:ext cx="2991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347" name="Google Shape;347;g1219def10d7_0_1"/>
          <p:cNvSpPr txBox="1"/>
          <p:nvPr/>
        </p:nvSpPr>
        <p:spPr>
          <a:xfrm>
            <a:off x="7025925" y="6304263"/>
            <a:ext cx="172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웹서비스</a:t>
            </a:r>
            <a:endParaRPr sz="1900"/>
          </a:p>
        </p:txBody>
      </p:sp>
      <p:pic>
        <p:nvPicPr>
          <p:cNvPr id="348" name="Google Shape;348;g1219def10d7_0_1"/>
          <p:cNvPicPr preferRelativeResize="0"/>
          <p:nvPr/>
        </p:nvPicPr>
        <p:blipFill rotWithShape="1">
          <a:blip r:embed="rId17">
            <a:alphaModFix/>
          </a:blip>
          <a:srcRect l="20607" t="5680" r="21114" b="7067"/>
          <a:stretch/>
        </p:blipFill>
        <p:spPr>
          <a:xfrm>
            <a:off x="5890800" y="6495225"/>
            <a:ext cx="1160787" cy="174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g1219def10d7_0_1"/>
          <p:cNvCxnSpPr/>
          <p:nvPr/>
        </p:nvCxnSpPr>
        <p:spPr>
          <a:xfrm>
            <a:off x="7051575" y="6998025"/>
            <a:ext cx="167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350" name="Google Shape;350;g1219def10d7_0_1"/>
          <p:cNvSpPr txBox="1"/>
          <p:nvPr/>
        </p:nvSpPr>
        <p:spPr>
          <a:xfrm>
            <a:off x="6789352" y="7575075"/>
            <a:ext cx="1281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모바일</a:t>
            </a:r>
            <a:endParaRPr sz="1900"/>
          </a:p>
        </p:txBody>
      </p:sp>
      <p:sp>
        <p:nvSpPr>
          <p:cNvPr id="351" name="Google Shape;351;g1219def10d7_0_1"/>
          <p:cNvSpPr txBox="1"/>
          <p:nvPr/>
        </p:nvSpPr>
        <p:spPr>
          <a:xfrm>
            <a:off x="5880425" y="6969075"/>
            <a:ext cx="1160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웹서버</a:t>
            </a:r>
            <a:endParaRPr sz="25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2222</Words>
  <Application>Microsoft Office PowerPoint</Application>
  <PresentationFormat>사용자 지정</PresentationFormat>
  <Paragraphs>529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Comic Sans MS</vt:lpstr>
      <vt:lpstr>Arial</vt:lpstr>
      <vt:lpstr>Jua</vt:lpstr>
      <vt:lpstr>Do Hyeon</vt:lpstr>
      <vt:lpstr>Calibri</vt:lpstr>
      <vt:lpstr>Simple Light</vt:lpstr>
      <vt:lpstr>PowerPoint 프레젠테이션</vt:lpstr>
      <vt:lpstr>PowerPoint 프레젠테이션</vt:lpstr>
      <vt:lpstr>PowerPoint 프레젠테이션</vt:lpstr>
      <vt:lpstr>1. 분석</vt:lpstr>
      <vt:lpstr>PowerPoint 프레젠테이션</vt:lpstr>
      <vt:lpstr>PowerPoint 프레젠테이션</vt:lpstr>
      <vt:lpstr>PowerPoint 프레젠테이션</vt:lpstr>
      <vt:lpstr>2. 설계</vt:lpstr>
      <vt:lpstr>PowerPoint 프레젠테이션</vt:lpstr>
      <vt:lpstr>PowerPoint 프레젠테이션</vt:lpstr>
      <vt:lpstr>PowerPoint 프레젠테이션</vt:lpstr>
      <vt:lpstr>3.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시험평가</vt:lpstr>
      <vt:lpstr>PowerPoint 프레젠테이션</vt:lpstr>
      <vt:lpstr>5. 시연</vt:lpstr>
      <vt:lpstr>6. 개발후기 및 발전방향</vt:lpstr>
      <vt:lpstr>PowerPoint 프레젠테이션</vt:lpstr>
      <vt:lpstr>Q &amp; 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장현</cp:lastModifiedBy>
  <cp:revision>1</cp:revision>
  <dcterms:created xsi:type="dcterms:W3CDTF">2022-04-05T11:05:21Z</dcterms:created>
  <dcterms:modified xsi:type="dcterms:W3CDTF">2022-06-06T08:35:04Z</dcterms:modified>
</cp:coreProperties>
</file>